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6"/>
  </p:notesMasterIdLst>
  <p:sldIdLst>
    <p:sldId id="267" r:id="rId2"/>
    <p:sldId id="264" r:id="rId3"/>
    <p:sldId id="269" r:id="rId4"/>
    <p:sldId id="271" r:id="rId5"/>
    <p:sldId id="270" r:id="rId6"/>
    <p:sldId id="332" r:id="rId7"/>
    <p:sldId id="327" r:id="rId8"/>
    <p:sldId id="334" r:id="rId9"/>
    <p:sldId id="333" r:id="rId10"/>
    <p:sldId id="283" r:id="rId11"/>
    <p:sldId id="294" r:id="rId12"/>
    <p:sldId id="296" r:id="rId13"/>
    <p:sldId id="313" r:id="rId14"/>
    <p:sldId id="298" r:id="rId15"/>
    <p:sldId id="314" r:id="rId16"/>
    <p:sldId id="299" r:id="rId17"/>
    <p:sldId id="315" r:id="rId18"/>
    <p:sldId id="301" r:id="rId19"/>
    <p:sldId id="316" r:id="rId20"/>
    <p:sldId id="302" r:id="rId21"/>
    <p:sldId id="318" r:id="rId22"/>
    <p:sldId id="303" r:id="rId23"/>
    <p:sldId id="331" r:id="rId24"/>
    <p:sldId id="31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073DAC-6E4D-4977-BD88-D09A1AA62444}" v="2" dt="2026-09-13T20:13:46.7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5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8" y="-19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Sioned Haf" userId="1efcf3c5-794c-45d7-a7b3-a8533ed84e18" providerId="ADAL" clId="{1C109E1A-19F2-45D8-B8C4-F117B3E1AC2C}"/>
    <pc:docChg chg="custSel mod modSld modMainMaster">
      <pc:chgData name="Thomas, Sioned Haf" userId="1efcf3c5-794c-45d7-a7b3-a8533ed84e18" providerId="ADAL" clId="{1C109E1A-19F2-45D8-B8C4-F117B3E1AC2C}" dt="2026-09-13T20:13:46.839" v="28" actId="27636"/>
      <pc:docMkLst>
        <pc:docMk/>
      </pc:docMkLst>
      <pc:sldChg chg="delSp modSp mod">
        <pc:chgData name="Thomas, Sioned Haf" userId="1efcf3c5-794c-45d7-a7b3-a8533ed84e18" providerId="ADAL" clId="{1C109E1A-19F2-45D8-B8C4-F117B3E1AC2C}" dt="2026-09-13T19:32:32.674" v="3" actId="1076"/>
        <pc:sldMkLst>
          <pc:docMk/>
          <pc:sldMk cId="237136341" sldId="271"/>
        </pc:sldMkLst>
        <pc:spChg chg="del">
          <ac:chgData name="Thomas, Sioned Haf" userId="1efcf3c5-794c-45d7-a7b3-a8533ed84e18" providerId="ADAL" clId="{1C109E1A-19F2-45D8-B8C4-F117B3E1AC2C}" dt="2026-09-13T19:32:29.755" v="2" actId="478"/>
          <ac:spMkLst>
            <pc:docMk/>
            <pc:sldMk cId="237136341" sldId="271"/>
            <ac:spMk id="8" creationId="{C1EE6525-77C1-3AA0-1826-6B5ED07724E8}"/>
          </ac:spMkLst>
        </pc:spChg>
        <pc:spChg chg="mod">
          <ac:chgData name="Thomas, Sioned Haf" userId="1efcf3c5-794c-45d7-a7b3-a8533ed84e18" providerId="ADAL" clId="{1C109E1A-19F2-45D8-B8C4-F117B3E1AC2C}" dt="2026-09-13T19:32:32.674" v="3" actId="1076"/>
          <ac:spMkLst>
            <pc:docMk/>
            <pc:sldMk cId="237136341" sldId="271"/>
            <ac:spMk id="12" creationId="{F759800C-9C2D-C554-A4CD-64E62F190292}"/>
          </ac:spMkLst>
        </pc:spChg>
      </pc:sldChg>
      <pc:sldChg chg="modSp mod">
        <pc:chgData name="Thomas, Sioned Haf" userId="1efcf3c5-794c-45d7-a7b3-a8533ed84e18" providerId="ADAL" clId="{1C109E1A-19F2-45D8-B8C4-F117B3E1AC2C}" dt="2026-09-13T19:33:58.403" v="7" actId="20577"/>
        <pc:sldMkLst>
          <pc:docMk/>
          <pc:sldMk cId="0" sldId="301"/>
        </pc:sldMkLst>
        <pc:spChg chg="mod">
          <ac:chgData name="Thomas, Sioned Haf" userId="1efcf3c5-794c-45d7-a7b3-a8533ed84e18" providerId="ADAL" clId="{1C109E1A-19F2-45D8-B8C4-F117B3E1AC2C}" dt="2026-09-13T19:33:58.403" v="7" actId="20577"/>
          <ac:spMkLst>
            <pc:docMk/>
            <pc:sldMk cId="0" sldId="301"/>
            <ac:spMk id="2" creationId="{1FF77D6B-372C-341C-919E-C55B2638F0F7}"/>
          </ac:spMkLst>
        </pc:spChg>
      </pc:sldChg>
      <pc:sldChg chg="modSp mod">
        <pc:chgData name="Thomas, Sioned Haf" userId="1efcf3c5-794c-45d7-a7b3-a8533ed84e18" providerId="ADAL" clId="{1C109E1A-19F2-45D8-B8C4-F117B3E1AC2C}" dt="2026-09-13T20:13:44.242" v="26" actId="27636"/>
        <pc:sldMkLst>
          <pc:docMk/>
          <pc:sldMk cId="0" sldId="302"/>
        </pc:sldMkLst>
        <pc:spChg chg="mod">
          <ac:chgData name="Thomas, Sioned Haf" userId="1efcf3c5-794c-45d7-a7b3-a8533ed84e18" providerId="ADAL" clId="{1C109E1A-19F2-45D8-B8C4-F117B3E1AC2C}" dt="2026-09-13T20:13:44.242" v="26" actId="27636"/>
          <ac:spMkLst>
            <pc:docMk/>
            <pc:sldMk cId="0" sldId="302"/>
            <ac:spMk id="4" creationId="{881C7DD1-28AD-23FD-349A-B211141A95E4}"/>
          </ac:spMkLst>
        </pc:spChg>
      </pc:sldChg>
      <pc:sldChg chg="modSp mod">
        <pc:chgData name="Thomas, Sioned Haf" userId="1efcf3c5-794c-45d7-a7b3-a8533ed84e18" providerId="ADAL" clId="{1C109E1A-19F2-45D8-B8C4-F117B3E1AC2C}" dt="2026-09-13T20:13:46.839" v="28" actId="27636"/>
        <pc:sldMkLst>
          <pc:docMk/>
          <pc:sldMk cId="269890954" sldId="332"/>
        </pc:sldMkLst>
        <pc:spChg chg="mod">
          <ac:chgData name="Thomas, Sioned Haf" userId="1efcf3c5-794c-45d7-a7b3-a8533ed84e18" providerId="ADAL" clId="{1C109E1A-19F2-45D8-B8C4-F117B3E1AC2C}" dt="2026-09-13T20:13:46.839" v="28" actId="27636"/>
          <ac:spMkLst>
            <pc:docMk/>
            <pc:sldMk cId="269890954" sldId="332"/>
            <ac:spMk id="22" creationId="{B484F18F-94A9-EDDD-D08F-96B78B0E5BA8}"/>
          </ac:spMkLst>
        </pc:spChg>
        <pc:spChg chg="mod">
          <ac:chgData name="Thomas, Sioned Haf" userId="1efcf3c5-794c-45d7-a7b3-a8533ed84e18" providerId="ADAL" clId="{1C109E1A-19F2-45D8-B8C4-F117B3E1AC2C}" dt="2026-09-13T20:13:44.177" v="25" actId="20577"/>
          <ac:spMkLst>
            <pc:docMk/>
            <pc:sldMk cId="269890954" sldId="332"/>
            <ac:spMk id="23" creationId="{225B5C48-A80A-2F09-1B1D-64EFEC2CFA1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18780-8BBD-4BD0-8358-4A8D25EE3DA3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9D41-4E8E-43B6-AF97-40589ECBF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64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Bydd</a:t>
            </a:r>
            <a:r>
              <a:rPr lang="en-GB" dirty="0"/>
              <a:t>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disgyblion</a:t>
            </a:r>
            <a:r>
              <a:rPr lang="en-GB" dirty="0"/>
              <a:t> </a:t>
            </a:r>
            <a:r>
              <a:rPr lang="en-GB" dirty="0" err="1"/>
              <a:t>sylwi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deialog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yma</a:t>
            </a:r>
            <a:r>
              <a:rPr lang="en-GB" dirty="0"/>
              <a:t> ac felly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iaith</a:t>
            </a:r>
            <a:r>
              <a:rPr lang="en-GB" dirty="0"/>
              <a:t> </a:t>
            </a:r>
            <a:r>
              <a:rPr lang="en-GB" dirty="0" err="1"/>
              <a:t>lafar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hangen</a:t>
            </a:r>
            <a:r>
              <a:rPr lang="en-GB" dirty="0"/>
              <a:t>.  </a:t>
            </a:r>
            <a:r>
              <a:rPr lang="en-GB" dirty="0" err="1"/>
              <a:t>Byddai’n</a:t>
            </a:r>
            <a:r>
              <a:rPr lang="en-GB" dirty="0"/>
              <a:t> </a:t>
            </a:r>
            <a:r>
              <a:rPr lang="en-GB" dirty="0" err="1"/>
              <a:t>rhaid</a:t>
            </a:r>
            <a:r>
              <a:rPr lang="en-GB" dirty="0"/>
              <a:t> </a:t>
            </a:r>
            <a:r>
              <a:rPr lang="en-GB" dirty="0" err="1"/>
              <a:t>hefyd</a:t>
            </a:r>
            <a:r>
              <a:rPr lang="en-GB" dirty="0"/>
              <a:t> </a:t>
            </a:r>
            <a:r>
              <a:rPr lang="en-GB" dirty="0" err="1"/>
              <a:t>ystyried</a:t>
            </a:r>
            <a:r>
              <a:rPr lang="en-GB" dirty="0"/>
              <a:t> pa </a:t>
            </a:r>
            <a:r>
              <a:rPr lang="en-GB" dirty="0" err="1"/>
              <a:t>dafodiaith</a:t>
            </a:r>
            <a:r>
              <a:rPr lang="en-GB" dirty="0"/>
              <a:t> </a:t>
            </a:r>
            <a:r>
              <a:rPr lang="en-GB" dirty="0" err="1"/>
              <a:t>sydd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hangen</a:t>
            </a:r>
            <a:r>
              <a:rPr lang="en-GB" dirty="0"/>
              <a:t>. Hefyd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trafod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berf</a:t>
            </a:r>
            <a:r>
              <a:rPr lang="en-GB" dirty="0"/>
              <a:t> </a:t>
            </a:r>
            <a:r>
              <a:rPr lang="en-GB" dirty="0" err="1"/>
              <a:t>orchmynnol</a:t>
            </a:r>
            <a:r>
              <a:rPr lang="en-GB" dirty="0"/>
              <a:t> </a:t>
            </a:r>
            <a:r>
              <a:rPr lang="en-GB" dirty="0" err="1"/>
              <a:t>unigol</a:t>
            </a:r>
            <a:r>
              <a:rPr lang="en-GB" dirty="0"/>
              <a:t> </a:t>
            </a:r>
            <a:r>
              <a:rPr lang="en-GB" dirty="0" err="1"/>
              <a:t>ynteu</a:t>
            </a:r>
            <a:r>
              <a:rPr lang="en-GB" dirty="0"/>
              <a:t> </a:t>
            </a:r>
            <a:r>
              <a:rPr lang="en-GB" dirty="0" err="1"/>
              <a:t>luosog</a:t>
            </a:r>
            <a:r>
              <a:rPr lang="en-GB" dirty="0"/>
              <a:t> </a:t>
            </a:r>
            <a:r>
              <a:rPr lang="en-GB" dirty="0" err="1"/>
              <a:t>fyddai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hangen</a:t>
            </a:r>
            <a:r>
              <a:rPr lang="en-GB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Cadwch draw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wrth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tŷ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Gadewch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bopeth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GB" dirty="0"/>
          </a:p>
          <a:p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na!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Dad ’di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rŵan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dirty="0"/>
          </a:p>
          <a:p>
            <a:r>
              <a:rPr lang="en-GB" dirty="0" err="1"/>
              <a:t>Pwysleisio</a:t>
            </a:r>
            <a:r>
              <a:rPr lang="en-GB" dirty="0"/>
              <a:t> bod </a:t>
            </a:r>
            <a:r>
              <a:rPr lang="en-GB" dirty="0" err="1"/>
              <a:t>llawer</a:t>
            </a:r>
            <a:r>
              <a:rPr lang="en-GB" dirty="0"/>
              <a:t> </a:t>
            </a:r>
            <a:r>
              <a:rPr lang="en-GB" dirty="0" err="1"/>
              <a:t>i’w</a:t>
            </a:r>
            <a:r>
              <a:rPr lang="en-GB" dirty="0"/>
              <a:t>  </a:t>
            </a:r>
            <a:r>
              <a:rPr lang="en-GB" dirty="0" err="1"/>
              <a:t>ystyried</a:t>
            </a:r>
            <a:r>
              <a:rPr lang="en-GB" dirty="0"/>
              <a:t> </a:t>
            </a:r>
            <a:r>
              <a:rPr lang="en-GB" dirty="0" err="1"/>
              <a:t>cyn</a:t>
            </a:r>
            <a:r>
              <a:rPr lang="en-GB" dirty="0"/>
              <a:t> </a:t>
            </a:r>
            <a:r>
              <a:rPr lang="en-GB" dirty="0" err="1"/>
              <a:t>dechrau</a:t>
            </a:r>
            <a:r>
              <a:rPr lang="en-GB" dirty="0"/>
              <a:t> </a:t>
            </a:r>
            <a:r>
              <a:rPr lang="en-GB" dirty="0" err="1"/>
              <a:t>cyfieithu</a:t>
            </a:r>
            <a:r>
              <a:rPr lang="en-GB" dirty="0"/>
              <a:t>!</a:t>
            </a:r>
          </a:p>
          <a:p>
            <a:r>
              <a:rPr lang="en-GB" dirty="0"/>
              <a:t>Gofyn </a:t>
            </a:r>
            <a:r>
              <a:rPr lang="en-GB" dirty="0" err="1"/>
              <a:t>lle</a:t>
            </a:r>
            <a:r>
              <a:rPr lang="en-GB" dirty="0"/>
              <a:t> </a:t>
            </a:r>
            <a:r>
              <a:rPr lang="en-GB" dirty="0" err="1"/>
              <a:t>bydden</a:t>
            </a:r>
            <a:r>
              <a:rPr lang="en-GB" dirty="0"/>
              <a:t> </a:t>
            </a:r>
            <a:r>
              <a:rPr lang="en-GB" dirty="0" err="1"/>
              <a:t>nhw’n</a:t>
            </a:r>
            <a:r>
              <a:rPr lang="en-GB" dirty="0"/>
              <a:t> </a:t>
            </a:r>
            <a:r>
              <a:rPr lang="en-GB" dirty="0" err="1"/>
              <a:t>gweld</a:t>
            </a:r>
            <a:r>
              <a:rPr lang="en-GB" dirty="0"/>
              <a:t> </a:t>
            </a:r>
            <a:r>
              <a:rPr lang="en-GB" dirty="0" err="1"/>
              <a:t>brawddegau</a:t>
            </a:r>
            <a:r>
              <a:rPr lang="en-GB" dirty="0"/>
              <a:t> </a:t>
            </a:r>
            <a:r>
              <a:rPr lang="en-GB" dirty="0" err="1"/>
              <a:t>o’r</a:t>
            </a:r>
            <a:r>
              <a:rPr lang="en-GB" dirty="0"/>
              <a:t> </a:t>
            </a:r>
            <a:r>
              <a:rPr lang="en-GB" dirty="0" err="1"/>
              <a:t>fath</a:t>
            </a:r>
            <a:r>
              <a:rPr lang="en-GB" dirty="0"/>
              <a:t>? – Teledu – </a:t>
            </a:r>
            <a:r>
              <a:rPr lang="en-GB" dirty="0" err="1"/>
              <a:t>Arwain</a:t>
            </a:r>
            <a:r>
              <a:rPr lang="en-GB" dirty="0"/>
              <a:t> </a:t>
            </a:r>
            <a:r>
              <a:rPr lang="en-GB" dirty="0" err="1"/>
              <a:t>hwy</a:t>
            </a:r>
            <a:r>
              <a:rPr lang="en-GB" dirty="0"/>
              <a:t> at nod y </a:t>
            </a:r>
            <a:r>
              <a:rPr lang="en-GB" dirty="0" err="1"/>
              <a:t>wers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3BE04-4D19-8DF6-C4F1-BE52B450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F0E70-BB80-5AC9-2F28-7E58FE06D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37B1F-2A77-A710-10D5-6B4F665FF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22016-34A1-4CE9-75CD-B7E32EC32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353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Trafodwch</a:t>
            </a:r>
            <a:r>
              <a:rPr lang="en-GB" dirty="0"/>
              <a:t> </a:t>
            </a:r>
            <a:r>
              <a:rPr lang="en-GB" dirty="0" err="1"/>
              <a:t>sut</a:t>
            </a:r>
            <a:r>
              <a:rPr lang="en-GB" dirty="0"/>
              <a:t> </a:t>
            </a:r>
            <a:r>
              <a:rPr lang="en-GB" dirty="0" err="1"/>
              <a:t>mae</a:t>
            </a:r>
            <a:r>
              <a:rPr lang="en-GB" dirty="0"/>
              <a:t> </a:t>
            </a:r>
            <a:r>
              <a:rPr lang="en-GB" dirty="0" err="1"/>
              <a:t>llythrennau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hepgor</a:t>
            </a:r>
            <a:r>
              <a:rPr lang="en-GB" dirty="0"/>
              <a:t> a </a:t>
            </a:r>
            <a:r>
              <a:rPr lang="en-GB" dirty="0" err="1"/>
              <a:t>geiriau’n</a:t>
            </a:r>
            <a:r>
              <a:rPr lang="en-GB" dirty="0"/>
              <a:t> </a:t>
            </a:r>
            <a:r>
              <a:rPr lang="en-GB" dirty="0" err="1"/>
              <a:t>cael</a:t>
            </a:r>
            <a:r>
              <a:rPr lang="en-GB" dirty="0"/>
              <a:t> </a:t>
            </a:r>
            <a:r>
              <a:rPr lang="en-GB" dirty="0" err="1"/>
              <a:t>eu</a:t>
            </a:r>
            <a:r>
              <a:rPr lang="en-GB" dirty="0"/>
              <a:t> </a:t>
            </a:r>
            <a:r>
              <a:rPr lang="en-GB" dirty="0" err="1"/>
              <a:t>huno</a:t>
            </a:r>
            <a:r>
              <a:rPr lang="en-GB" dirty="0"/>
              <a:t> </a:t>
            </a:r>
            <a:r>
              <a:rPr lang="en-GB" dirty="0" err="1"/>
              <a:t>mewn</a:t>
            </a:r>
            <a:r>
              <a:rPr lang="en-GB" dirty="0"/>
              <a:t> </a:t>
            </a:r>
            <a:r>
              <a:rPr lang="en-GB" dirty="0" err="1"/>
              <a:t>iaith</a:t>
            </a:r>
            <a:r>
              <a:rPr lang="en-GB" dirty="0"/>
              <a:t> </a:t>
            </a:r>
            <a:r>
              <a:rPr lang="en-GB" dirty="0" err="1"/>
              <a:t>lafar</a:t>
            </a:r>
            <a:r>
              <a:rPr lang="en-GB" dirty="0"/>
              <a:t>. </a:t>
            </a:r>
            <a:r>
              <a:rPr lang="en-GB" dirty="0" err="1"/>
              <a:t>Pwysleisiwch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bod </a:t>
            </a:r>
            <a:r>
              <a:rPr lang="en-GB" dirty="0" err="1"/>
              <a:t>hi’n</a:t>
            </a:r>
            <a:r>
              <a:rPr lang="en-GB" dirty="0"/>
              <a:t> </a:t>
            </a:r>
            <a:r>
              <a:rPr lang="en-GB" dirty="0" err="1"/>
              <a:t>bwysig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iaith</a:t>
            </a:r>
            <a:r>
              <a:rPr lang="en-GB" dirty="0"/>
              <a:t> </a:t>
            </a:r>
            <a:r>
              <a:rPr lang="en-GB" dirty="0" err="1"/>
              <a:t>lafar</a:t>
            </a:r>
            <a:r>
              <a:rPr lang="en-GB" dirty="0"/>
              <a:t> </a:t>
            </a:r>
            <a:r>
              <a:rPr lang="en-GB" dirty="0" err="1"/>
              <a:t>swnio’n</a:t>
            </a:r>
            <a:r>
              <a:rPr lang="en-GB" dirty="0"/>
              <a:t> </a:t>
            </a:r>
            <a:r>
              <a:rPr lang="en-GB" dirty="0" err="1"/>
              <a:t>naturiol</a:t>
            </a:r>
            <a:r>
              <a:rPr lang="en-GB" dirty="0"/>
              <a:t>. Gall </a:t>
            </a:r>
            <a:r>
              <a:rPr lang="en-GB" dirty="0" err="1"/>
              <a:t>iaith</a:t>
            </a:r>
            <a:r>
              <a:rPr lang="en-GB" dirty="0"/>
              <a:t> </a:t>
            </a:r>
            <a:r>
              <a:rPr lang="en-GB" dirty="0" err="1"/>
              <a:t>lafar</a:t>
            </a:r>
            <a:r>
              <a:rPr lang="en-GB" dirty="0"/>
              <a:t> </a:t>
            </a:r>
            <a:r>
              <a:rPr lang="en-GB" dirty="0" err="1"/>
              <a:t>addasu</a:t>
            </a:r>
            <a:r>
              <a:rPr lang="en-GB" dirty="0"/>
              <a:t> </a:t>
            </a:r>
            <a:r>
              <a:rPr lang="en-GB" dirty="0" err="1"/>
              <a:t>hefyd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dibynnu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dafodiaith</a:t>
            </a:r>
            <a:r>
              <a:rPr lang="en-GB" dirty="0"/>
              <a:t> neu </a:t>
            </a:r>
            <a:r>
              <a:rPr lang="en-GB" dirty="0" err="1"/>
              <a:t>oedran</a:t>
            </a:r>
            <a:r>
              <a:rPr lang="en-GB" dirty="0"/>
              <a:t> y person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siarad</a:t>
            </a:r>
            <a:r>
              <a:rPr lang="en-GB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424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C908D-94F7-07A8-5728-BBBAE1FBC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018A9-B429-33BA-045E-67F35B73B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28780-15D0-8B86-DDF8-1AA528963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8C6B9-A2B1-1794-BE31-5138EA08E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161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42730-4488-B624-B8DA-A01737F1E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47253F-630C-25AE-F7A2-D64D415B2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E088B0-D72B-5FC3-2707-A1AFD87C81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E2530-8D45-4320-BEBF-5BB592B26F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164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02E1D-6159-8249-F23E-60C928C26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42F414-FA8B-9474-FB4A-62C1384A3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331594-3C6A-79E7-B435-5DF0FC8F8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Mae 13 </a:t>
            </a:r>
            <a:r>
              <a:rPr lang="en-GB" dirty="0" err="1"/>
              <a:t>golygfa</a:t>
            </a:r>
            <a:r>
              <a:rPr lang="en-GB" dirty="0"/>
              <a:t> felly </a:t>
            </a:r>
            <a:r>
              <a:rPr lang="en-GB" dirty="0" err="1"/>
              <a:t>gellid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mwy</a:t>
            </a:r>
            <a:r>
              <a:rPr lang="en-GB" dirty="0"/>
              <a:t> nag un </a:t>
            </a:r>
            <a:r>
              <a:rPr lang="en-GB" dirty="0" err="1"/>
              <a:t>olygfa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ambell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grŵp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1653B-C69C-BD83-B3CF-289BE02002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93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1AD57-EE46-EAE9-BA73-005A16EA3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EB6AC-1C7C-90CA-5A68-F68DE484CF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3BE807-573B-3D70-A3CF-2B856182B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Mae 13 </a:t>
            </a:r>
            <a:r>
              <a:rPr lang="en-GB" dirty="0" err="1"/>
              <a:t>golygfa</a:t>
            </a:r>
            <a:r>
              <a:rPr lang="en-GB" dirty="0"/>
              <a:t> felly </a:t>
            </a:r>
            <a:r>
              <a:rPr lang="en-GB" dirty="0" err="1"/>
              <a:t>gellid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mwy</a:t>
            </a:r>
            <a:r>
              <a:rPr lang="en-GB" dirty="0"/>
              <a:t> nag un </a:t>
            </a:r>
            <a:r>
              <a:rPr lang="en-GB" dirty="0" err="1"/>
              <a:t>olygfa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ambell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grŵp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3CDD7-704E-B732-E606-AFC7C354B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578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2D347-BA9D-D007-1357-5E417467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741E0-2A03-46DD-6FA5-460BBF123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1A26B-5BDB-1ED8-7E30-8768E10CF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E5D42-F746-48F5-77BF-DAD954D5F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263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Fi’n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 mas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713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Tyrd</a:t>
            </a:r>
            <a:r>
              <a:rPr lang="en-GB" dirty="0"/>
              <a:t>! Dwi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frys</a:t>
            </a:r>
            <a:r>
              <a:rPr lang="en-GB" dirty="0"/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1485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Dydw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ddim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fy</a:t>
            </a:r>
            <a:r>
              <a:rPr lang="en-GB" dirty="0"/>
              <a:t> </a:t>
            </a:r>
            <a:r>
              <a:rPr lang="en-GB" dirty="0" err="1"/>
              <a:t>ngwylia</a:t>
            </a:r>
            <a:r>
              <a:rPr lang="en-GB" dirty="0"/>
              <a:t> / </a:t>
            </a:r>
            <a:r>
              <a:rPr lang="en-GB" dirty="0" err="1"/>
              <a:t>Dydw</a:t>
            </a:r>
            <a:r>
              <a:rPr lang="en-GB" dirty="0"/>
              <a:t> </a:t>
            </a:r>
            <a:r>
              <a:rPr lang="en-GB" dirty="0" err="1"/>
              <a:t>i’m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fy</a:t>
            </a:r>
            <a:r>
              <a:rPr lang="en-GB" dirty="0"/>
              <a:t> </a:t>
            </a:r>
            <a:r>
              <a:rPr lang="en-GB" dirty="0" err="1"/>
              <a:t>ngwylia</a:t>
            </a:r>
            <a:r>
              <a:rPr lang="en-GB" dirty="0"/>
              <a:t>.</a:t>
            </a:r>
          </a:p>
          <a:p>
            <a:r>
              <a:rPr lang="en-GB" dirty="0"/>
              <a:t>Sa </a:t>
            </a:r>
            <a:r>
              <a:rPr lang="en-GB" dirty="0" err="1"/>
              <a:t>i’n</a:t>
            </a:r>
            <a:r>
              <a:rPr lang="en-GB" dirty="0"/>
              <a:t> </a:t>
            </a:r>
            <a:r>
              <a:rPr lang="en-GB" dirty="0" err="1"/>
              <a:t>mynd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fy</a:t>
            </a:r>
            <a:r>
              <a:rPr lang="en-GB" dirty="0"/>
              <a:t> </a:t>
            </a:r>
            <a:r>
              <a:rPr lang="en-GB" dirty="0" err="1"/>
              <a:t>ngwylie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057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Rydw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wedi</a:t>
            </a:r>
            <a:r>
              <a:rPr lang="en-GB" dirty="0"/>
              <a:t> </a:t>
            </a:r>
            <a:r>
              <a:rPr lang="en-GB" dirty="0" err="1"/>
              <a:t>dweud</a:t>
            </a:r>
            <a:r>
              <a:rPr lang="en-GB" dirty="0"/>
              <a:t> </a:t>
            </a:r>
            <a:r>
              <a:rPr lang="en-GB" dirty="0" err="1"/>
              <a:t>sawl</a:t>
            </a:r>
            <a:r>
              <a:rPr lang="en-GB" dirty="0"/>
              <a:t> </a:t>
            </a:r>
            <a:r>
              <a:rPr lang="en-GB" dirty="0" err="1"/>
              <a:t>gwaith</a:t>
            </a:r>
            <a:r>
              <a:rPr lang="en-GB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107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1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53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7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1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156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04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50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1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13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3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0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836D6C-5965-92B2-63AB-4921BB64AF0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507038" y="63500"/>
            <a:ext cx="12033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MEWNOL - INTERNAL</a:t>
            </a:r>
          </a:p>
        </p:txBody>
      </p:sp>
    </p:spTree>
    <p:extLst>
      <p:ext uri="{BB962C8B-B14F-4D97-AF65-F5344CB8AC3E}">
        <p14:creationId xmlns:p14="http://schemas.microsoft.com/office/powerpoint/2010/main" val="93759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XgC-s7wnY0&amp;t=203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nenrsZ6OIQ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2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F6B387-E892-AE33-2DE9-7E39D3B247D3}"/>
              </a:ext>
            </a:extLst>
          </p:cNvPr>
          <p:cNvSpPr txBox="1">
            <a:spLocks/>
          </p:cNvSpPr>
          <p:nvPr/>
        </p:nvSpPr>
        <p:spPr>
          <a:xfrm>
            <a:off x="564747" y="2351783"/>
            <a:ext cx="5334930" cy="30041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GB" b="1" dirty="0">
                <a:solidFill>
                  <a:srgbClr val="008080"/>
                </a:solidFill>
              </a:rPr>
              <a:t>Come away from the house! </a:t>
            </a:r>
          </a:p>
          <a:p>
            <a:pPr algn="ctr">
              <a:spcAft>
                <a:spcPts val="600"/>
              </a:spcAft>
            </a:pPr>
            <a:endParaRPr lang="en-GB" sz="2400" b="1" dirty="0">
              <a:solidFill>
                <a:srgbClr val="008080"/>
              </a:solidFill>
            </a:endParaRP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39D371-6FC6-6624-DF01-AFECF14ED2E9}"/>
              </a:ext>
            </a:extLst>
          </p:cNvPr>
          <p:cNvSpPr txBox="1">
            <a:spLocks/>
          </p:cNvSpPr>
          <p:nvPr/>
        </p:nvSpPr>
        <p:spPr>
          <a:xfrm>
            <a:off x="6233595" y="2102176"/>
            <a:ext cx="5334930" cy="30041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endParaRPr lang="en-GB" sz="2400" b="1" dirty="0">
              <a:solidFill>
                <a:srgbClr val="008080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en-GB" b="1" dirty="0">
                <a:solidFill>
                  <a:srgbClr val="008080"/>
                </a:solidFill>
              </a:rPr>
              <a:t>Oh no! What’s Dad done now?</a:t>
            </a:r>
            <a:endParaRPr lang="en-US" sz="2400" b="1" dirty="0">
              <a:solidFill>
                <a:srgbClr val="008080"/>
              </a:solidFill>
            </a:endParaRP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110D3C56-5996-9472-59B0-1D286B4E2167}"/>
              </a:ext>
            </a:extLst>
          </p:cNvPr>
          <p:cNvSpPr/>
          <p:nvPr/>
        </p:nvSpPr>
        <p:spPr>
          <a:xfrm>
            <a:off x="774090" y="3245251"/>
            <a:ext cx="4916244" cy="2022099"/>
          </a:xfrm>
          <a:prstGeom prst="flowChartAlternateProcess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1B72DDB1-8291-1D87-C81A-512D7CC114B2}"/>
              </a:ext>
            </a:extLst>
          </p:cNvPr>
          <p:cNvSpPr/>
          <p:nvPr/>
        </p:nvSpPr>
        <p:spPr>
          <a:xfrm>
            <a:off x="6501666" y="3277380"/>
            <a:ext cx="4916244" cy="2022099"/>
          </a:xfrm>
          <a:prstGeom prst="flowChartAlternateProcess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1CFC1AFF-ABFF-BEF6-5F1C-428BB7C226B4}"/>
              </a:ext>
            </a:extLst>
          </p:cNvPr>
          <p:cNvSpPr/>
          <p:nvPr/>
        </p:nvSpPr>
        <p:spPr>
          <a:xfrm>
            <a:off x="4178300" y="0"/>
            <a:ext cx="2819400" cy="959536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60D8EF-E171-8A5A-6EBE-3A23484B5D88}"/>
              </a:ext>
            </a:extLst>
          </p:cNvPr>
          <p:cNvSpPr txBox="1">
            <a:spLocks/>
          </p:cNvSpPr>
          <p:nvPr/>
        </p:nvSpPr>
        <p:spPr>
          <a:xfrm>
            <a:off x="1685671" y="131235"/>
            <a:ext cx="9370831" cy="30041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GB" sz="4200" dirty="0" err="1"/>
              <a:t>Allwch</a:t>
            </a:r>
            <a:r>
              <a:rPr lang="en-GB" sz="4200" dirty="0"/>
              <a:t> chi </a:t>
            </a:r>
            <a:r>
              <a:rPr lang="en-GB" sz="4200" dirty="0" err="1"/>
              <a:t>gyfieithu’r</a:t>
            </a:r>
            <a:r>
              <a:rPr lang="en-GB" sz="4200" dirty="0"/>
              <a:t> </a:t>
            </a:r>
            <a:r>
              <a:rPr lang="en-GB" sz="4200" dirty="0" err="1"/>
              <a:t>ymadroddion</a:t>
            </a:r>
            <a:r>
              <a:rPr lang="en-GB" sz="4200" dirty="0"/>
              <a:t> </a:t>
            </a:r>
            <a:r>
              <a:rPr lang="en-GB" sz="4200" dirty="0" err="1"/>
              <a:t>hyn</a:t>
            </a:r>
            <a:r>
              <a:rPr lang="en-GB" sz="4200" dirty="0"/>
              <a:t> </a:t>
            </a:r>
            <a:r>
              <a:rPr lang="en-GB" sz="4200" dirty="0" err="1"/>
              <a:t>i’r</a:t>
            </a:r>
            <a:r>
              <a:rPr lang="en-GB" sz="4200" dirty="0"/>
              <a:t> Gymraeg?</a:t>
            </a:r>
          </a:p>
          <a:p>
            <a:pPr algn="ctr">
              <a:spcAft>
                <a:spcPts val="600"/>
              </a:spcAft>
            </a:pPr>
            <a:r>
              <a:rPr lang="en-GB" sz="4200" dirty="0"/>
              <a:t> Beth </a:t>
            </a:r>
            <a:r>
              <a:rPr lang="en-GB" sz="4200" dirty="0" err="1"/>
              <a:t>sy’n</a:t>
            </a:r>
            <a:r>
              <a:rPr lang="en-GB" sz="4200" dirty="0"/>
              <a:t> </a:t>
            </a:r>
            <a:r>
              <a:rPr lang="en-GB" sz="4200" dirty="0" err="1"/>
              <a:t>rhaid</a:t>
            </a:r>
            <a:r>
              <a:rPr lang="en-GB" sz="4200" dirty="0"/>
              <a:t> </a:t>
            </a:r>
            <a:r>
              <a:rPr lang="en-GB" sz="4200" dirty="0" err="1"/>
              <a:t>i</a:t>
            </a:r>
            <a:r>
              <a:rPr lang="en-GB" sz="4200" dirty="0"/>
              <a:t> chi </a:t>
            </a:r>
            <a:r>
              <a:rPr lang="en-GB" sz="4200" dirty="0" err="1"/>
              <a:t>ystyried</a:t>
            </a:r>
            <a:r>
              <a:rPr lang="en-GB" sz="4200" dirty="0"/>
              <a:t> </a:t>
            </a:r>
            <a:r>
              <a:rPr lang="en-GB" sz="4200" dirty="0" err="1"/>
              <a:t>wrth</a:t>
            </a:r>
            <a:r>
              <a:rPr lang="en-GB" sz="4200" dirty="0"/>
              <a:t> </a:t>
            </a:r>
            <a:r>
              <a:rPr lang="en-GB" sz="4200" dirty="0" err="1"/>
              <a:t>wneud</a:t>
            </a:r>
            <a:r>
              <a:rPr lang="en-GB" sz="4200" dirty="0"/>
              <a:t> y </a:t>
            </a:r>
            <a:r>
              <a:rPr lang="en-GB" sz="4200" dirty="0" err="1"/>
              <a:t>dasg</a:t>
            </a:r>
            <a:r>
              <a:rPr lang="en-GB" sz="4200" dirty="0"/>
              <a:t>?</a:t>
            </a:r>
            <a:endParaRPr lang="en-US" sz="4200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6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0553D-62EC-8087-6AB6-1EAC7B26C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8ED5-E56F-9197-0324-FFBE0C0CC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686330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Cyfieithu </a:t>
            </a:r>
            <a:r>
              <a:rPr lang="en-GB" dirty="0" err="1">
                <a:solidFill>
                  <a:schemeClr val="bg1"/>
                </a:solidFill>
              </a:rPr>
              <a:t>rhaglen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blant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o’r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Saesneg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i’r</a:t>
            </a:r>
            <a:r>
              <a:rPr lang="en-GB" dirty="0">
                <a:solidFill>
                  <a:schemeClr val="bg1"/>
                </a:solidFill>
              </a:rPr>
              <a:t> Gymraeg </a:t>
            </a:r>
            <a:r>
              <a:rPr lang="en-GB" dirty="0" err="1">
                <a:solidFill>
                  <a:schemeClr val="bg1"/>
                </a:solidFill>
              </a:rPr>
              <a:t>gan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ddefnyddio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iaith</a:t>
            </a:r>
            <a:r>
              <a:rPr lang="en-GB" dirty="0">
                <a:solidFill>
                  <a:schemeClr val="bg1"/>
                </a:solidFill>
              </a:rPr>
              <a:t> addas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B0D86A-C262-7591-EBA4-3C8D9431AB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85" b="25714"/>
          <a:stretch>
            <a:fillRect/>
          </a:stretch>
        </p:blipFill>
        <p:spPr>
          <a:xfrm>
            <a:off x="4291692" y="790630"/>
            <a:ext cx="3608615" cy="189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C602BB-BF3D-8594-4DE5-2806DADE2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A1FE7-8F3F-5862-88CC-E95699B49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2188" y="1113604"/>
            <a:ext cx="5334930" cy="3004145"/>
          </a:xfrm>
        </p:spPr>
        <p:txBody>
          <a:bodyPr>
            <a:normAutofit/>
          </a:bodyPr>
          <a:lstStyle/>
          <a:p>
            <a:br>
              <a:rPr lang="en-GB" sz="4200" dirty="0"/>
            </a:br>
            <a:r>
              <a:rPr lang="en-GB" sz="4200" dirty="0" err="1">
                <a:solidFill>
                  <a:srgbClr val="008080"/>
                </a:solidFill>
              </a:rPr>
              <a:t>Rhowch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drefn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ar</a:t>
            </a:r>
            <a:r>
              <a:rPr lang="en-GB" sz="4200" dirty="0">
                <a:solidFill>
                  <a:srgbClr val="008080"/>
                </a:solidFill>
              </a:rPr>
              <a:t> yr </a:t>
            </a:r>
            <a:r>
              <a:rPr lang="en-GB" sz="4200" dirty="0" err="1">
                <a:solidFill>
                  <a:srgbClr val="008080"/>
                </a:solidFill>
              </a:rPr>
              <a:t>ymadroddion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gan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ystyried</a:t>
            </a:r>
            <a:r>
              <a:rPr lang="en-GB" sz="4200" dirty="0">
                <a:solidFill>
                  <a:srgbClr val="008080"/>
                </a:solidFill>
              </a:rPr>
              <a:t> a </a:t>
            </a:r>
            <a:r>
              <a:rPr lang="en-GB" sz="4200" dirty="0" err="1">
                <a:solidFill>
                  <a:srgbClr val="008080"/>
                </a:solidFill>
              </a:rPr>
              <a:t>ydynt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yn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iaith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ffurfiol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neu’n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iaith</a:t>
            </a:r>
            <a:r>
              <a:rPr lang="en-GB" sz="4200" dirty="0">
                <a:solidFill>
                  <a:srgbClr val="008080"/>
                </a:solidFill>
              </a:rPr>
              <a:t> </a:t>
            </a:r>
            <a:r>
              <a:rPr lang="en-GB" sz="4200" dirty="0" err="1">
                <a:solidFill>
                  <a:srgbClr val="008080"/>
                </a:solidFill>
              </a:rPr>
              <a:t>lafar</a:t>
            </a:r>
            <a:r>
              <a:rPr lang="en-GB" sz="4200" dirty="0">
                <a:solidFill>
                  <a:srgbClr val="008080"/>
                </a:solidFill>
              </a:rPr>
              <a:t>.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0D531-DFE9-ED04-9025-430176687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1051AB1-3DAD-9DE3-DDBE-FFA599070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69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9F936-30BD-68B7-05D6-1E8B0FE4F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CE2B3C6-EFCF-25B7-9D08-CA2D59ED7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A36AD0-1DC1-311F-A068-25048AFA3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564588"/>
              </p:ext>
            </p:extLst>
          </p:nvPr>
        </p:nvGraphicFramePr>
        <p:xfrm>
          <a:off x="2309956" y="308163"/>
          <a:ext cx="8128000" cy="22250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88789901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02413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IAITH FFURFIOL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IAITH LAFAR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51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83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5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3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53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46534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3E127D99-2143-9F67-1F0F-AA3E5AE39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4318" y="4350379"/>
            <a:ext cx="3274767" cy="1089413"/>
          </a:xfrm>
          <a:solidFill>
            <a:schemeClr val="bg1"/>
          </a:solidFill>
          <a:ln w="28575"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en-GB" sz="3000" dirty="0" err="1">
                <a:solidFill>
                  <a:srgbClr val="008080"/>
                </a:solidFill>
              </a:rPr>
              <a:t>Dwi’n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gwbod</a:t>
            </a:r>
            <a:r>
              <a:rPr lang="en-GB" sz="3000" dirty="0">
                <a:solidFill>
                  <a:srgbClr val="008080"/>
                </a:solidFill>
              </a:rPr>
              <a:t>! </a:t>
            </a:r>
            <a:br>
              <a:rPr lang="en-GB" sz="3000" dirty="0">
                <a:solidFill>
                  <a:srgbClr val="008080"/>
                </a:solidFill>
              </a:rPr>
            </a:br>
            <a:r>
              <a:rPr lang="en-GB" sz="3000" dirty="0">
                <a:solidFill>
                  <a:srgbClr val="008080"/>
                </a:solidFill>
              </a:rPr>
              <a:t>Rydw </a:t>
            </a:r>
            <a:r>
              <a:rPr lang="en-GB" sz="3000" dirty="0" err="1">
                <a:solidFill>
                  <a:srgbClr val="008080"/>
                </a:solidFill>
              </a:rPr>
              <a:t>i’n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gwybod</a:t>
            </a:r>
            <a:r>
              <a:rPr lang="en-GB" sz="3000" dirty="0">
                <a:solidFill>
                  <a:srgbClr val="008080"/>
                </a:solidFill>
              </a:rPr>
              <a:t>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A221A6C-4584-0A26-59D7-DE259E2BF33B}"/>
              </a:ext>
            </a:extLst>
          </p:cNvPr>
          <p:cNvSpPr txBox="1">
            <a:spLocks/>
          </p:cNvSpPr>
          <p:nvPr/>
        </p:nvSpPr>
        <p:spPr>
          <a:xfrm>
            <a:off x="451661" y="3198020"/>
            <a:ext cx="4184250" cy="961650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 err="1">
                <a:solidFill>
                  <a:srgbClr val="008080"/>
                </a:solidFill>
              </a:rPr>
              <a:t>Nid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oes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llawer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i’w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wneud</a:t>
            </a:r>
            <a:r>
              <a:rPr lang="en-GB" sz="3000" dirty="0">
                <a:solidFill>
                  <a:srgbClr val="008080"/>
                </a:solidFill>
              </a:rPr>
              <a:t>.</a:t>
            </a:r>
          </a:p>
          <a:p>
            <a:r>
              <a:rPr lang="en-GB" sz="3000" dirty="0">
                <a:solidFill>
                  <a:srgbClr val="008080"/>
                </a:solidFill>
              </a:rPr>
              <a:t>Does </a:t>
            </a:r>
            <a:r>
              <a:rPr lang="en-GB" sz="3000" dirty="0" err="1">
                <a:solidFill>
                  <a:srgbClr val="008080"/>
                </a:solidFill>
              </a:rPr>
              <a:t>na’m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llawer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i</a:t>
            </a:r>
            <a:r>
              <a:rPr lang="en-GB" sz="3000" dirty="0">
                <a:solidFill>
                  <a:srgbClr val="008080"/>
                </a:solidFill>
              </a:rPr>
              <a:t> </a:t>
            </a:r>
            <a:r>
              <a:rPr lang="en-GB" sz="3000" dirty="0" err="1">
                <a:solidFill>
                  <a:srgbClr val="008080"/>
                </a:solidFill>
              </a:rPr>
              <a:t>neud</a:t>
            </a:r>
            <a:r>
              <a:rPr lang="en-GB" sz="3000" dirty="0">
                <a:solidFill>
                  <a:srgbClr val="008080"/>
                </a:solidFill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007654-9248-994C-4376-F48439C86D32}"/>
              </a:ext>
            </a:extLst>
          </p:cNvPr>
          <p:cNvSpPr txBox="1"/>
          <p:nvPr/>
        </p:nvSpPr>
        <p:spPr>
          <a:xfrm>
            <a:off x="5717458" y="3248170"/>
            <a:ext cx="6312310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Fi’n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rhedeg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siop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ar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ben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y’n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hunan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Rydw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i’n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rhedeg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siop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ar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fy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mhen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fy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hun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GB" sz="3000" dirty="0">
              <a:solidFill>
                <a:srgbClr val="008080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968375-AAE9-8287-FBAF-5FCE419C9276}"/>
              </a:ext>
            </a:extLst>
          </p:cNvPr>
          <p:cNvSpPr txBox="1"/>
          <p:nvPr/>
        </p:nvSpPr>
        <p:spPr>
          <a:xfrm>
            <a:off x="7659020" y="4435929"/>
            <a:ext cx="3790335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000" dirty="0">
                <a:solidFill>
                  <a:srgbClr val="008080"/>
                </a:solidFill>
                <a:latin typeface="+mj-lt"/>
              </a:rPr>
              <a:t>Mae </a:t>
            </a:r>
            <a:r>
              <a:rPr lang="en-GB" sz="3000" dirty="0" err="1">
                <a:solidFill>
                  <a:srgbClr val="008080"/>
                </a:solidFill>
                <a:latin typeface="+mj-lt"/>
              </a:rPr>
              <a:t>yna</a:t>
            </a:r>
            <a:r>
              <a:rPr lang="en-GB" sz="3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</a:rPr>
              <a:t>lawer</a:t>
            </a:r>
            <a:r>
              <a:rPr lang="en-GB" sz="3000" dirty="0">
                <a:solidFill>
                  <a:srgbClr val="008080"/>
                </a:solidFill>
                <a:latin typeface="+mj-lt"/>
              </a:rPr>
              <a:t> o </a:t>
            </a:r>
            <a:r>
              <a:rPr lang="en-GB" sz="3000" dirty="0" err="1">
                <a:solidFill>
                  <a:srgbClr val="008080"/>
                </a:solidFill>
                <a:latin typeface="+mj-lt"/>
              </a:rPr>
              <a:t>waith</a:t>
            </a:r>
            <a:r>
              <a:rPr lang="en-GB" sz="3000" dirty="0">
                <a:solidFill>
                  <a:srgbClr val="008080"/>
                </a:solidFill>
                <a:latin typeface="+mj-lt"/>
              </a:rPr>
              <a:t>. </a:t>
            </a:r>
          </a:p>
          <a:p>
            <a:pPr algn="ctr"/>
            <a:r>
              <a:rPr lang="en-GB" sz="3000" dirty="0">
                <a:solidFill>
                  <a:srgbClr val="008080"/>
                </a:solidFill>
                <a:latin typeface="+mj-lt"/>
              </a:rPr>
              <a:t>Ma ’</a:t>
            </a:r>
            <a:r>
              <a:rPr lang="en-GB" sz="3000" dirty="0" err="1">
                <a:solidFill>
                  <a:srgbClr val="008080"/>
                </a:solidFill>
                <a:latin typeface="+mj-lt"/>
              </a:rPr>
              <a:t>na</a:t>
            </a:r>
            <a:r>
              <a:rPr lang="en-GB" sz="3000" dirty="0">
                <a:solidFill>
                  <a:srgbClr val="008080"/>
                </a:solidFill>
                <a:latin typeface="+mj-lt"/>
              </a:rPr>
              <a:t> lot o </a:t>
            </a:r>
            <a:r>
              <a:rPr lang="en-GB" sz="3000" dirty="0" err="1">
                <a:solidFill>
                  <a:srgbClr val="008080"/>
                </a:solidFill>
                <a:latin typeface="+mj-lt"/>
              </a:rPr>
              <a:t>waith</a:t>
            </a:r>
            <a:r>
              <a:rPr lang="en-GB" sz="3000" dirty="0">
                <a:solidFill>
                  <a:srgbClr val="008080"/>
                </a:solidFill>
                <a:latin typeface="+mj-lt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9800C-9C2D-C554-A4CD-64E62F190292}"/>
              </a:ext>
            </a:extLst>
          </p:cNvPr>
          <p:cNvSpPr txBox="1"/>
          <p:nvPr/>
        </p:nvSpPr>
        <p:spPr>
          <a:xfrm>
            <a:off x="4021393" y="5736918"/>
            <a:ext cx="4852220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Ond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… ’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swn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i’m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yn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nabod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o. </a:t>
            </a:r>
          </a:p>
          <a:p>
            <a:pPr algn="ctr"/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Ond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ni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fyddwn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i’n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ei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3000" dirty="0" err="1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adnabod</a:t>
            </a:r>
            <a:r>
              <a:rPr lang="en-GB" sz="3000" dirty="0">
                <a:solidFill>
                  <a:srgbClr val="008080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GB" sz="3000" dirty="0">
                <a:solidFill>
                  <a:srgbClr val="008080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3000" dirty="0">
              <a:solidFill>
                <a:srgbClr val="00808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13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45C17-394F-501E-B058-FEB25CBD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AA8CA-25BC-F5F1-0CF0-C194C4A6F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503" y="1627306"/>
            <a:ext cx="5334930" cy="3004145"/>
          </a:xfrm>
        </p:spPr>
        <p:txBody>
          <a:bodyPr>
            <a:normAutofit/>
          </a:bodyPr>
          <a:lstStyle/>
          <a:p>
            <a:r>
              <a:rPr lang="en-GB" sz="5100" dirty="0">
                <a:solidFill>
                  <a:srgbClr val="008080"/>
                </a:solidFill>
              </a:rPr>
              <a:t>Cysylltwch yr </a:t>
            </a:r>
            <a:r>
              <a:rPr lang="en-GB" sz="5100" dirty="0" err="1">
                <a:solidFill>
                  <a:srgbClr val="008080"/>
                </a:solidFill>
              </a:rPr>
              <a:t>ymadroddion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â’r</a:t>
            </a:r>
            <a:r>
              <a:rPr lang="en-GB" sz="5100" dirty="0">
                <a:solidFill>
                  <a:srgbClr val="008080"/>
                </a:solidFill>
              </a:rPr>
              <a:t> un </a:t>
            </a:r>
            <a:r>
              <a:rPr lang="en-GB" sz="5100" dirty="0" err="1">
                <a:solidFill>
                  <a:srgbClr val="008080"/>
                </a:solidFill>
              </a:rPr>
              <a:t>ystyr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yn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nhafodiaith</a:t>
            </a:r>
            <a:r>
              <a:rPr lang="en-GB" sz="5100" dirty="0">
                <a:solidFill>
                  <a:srgbClr val="008080"/>
                </a:solidFill>
              </a:rPr>
              <a:t> y de </a:t>
            </a:r>
            <a:r>
              <a:rPr lang="en-GB" sz="5100" dirty="0" err="1">
                <a:solidFill>
                  <a:srgbClr val="008080"/>
                </a:solidFill>
              </a:rPr>
              <a:t>a’r</a:t>
            </a:r>
            <a:r>
              <a:rPr lang="en-GB" sz="5100" dirty="0">
                <a:solidFill>
                  <a:srgbClr val="008080"/>
                </a:solidFill>
              </a:rPr>
              <a:t> </a:t>
            </a:r>
            <a:r>
              <a:rPr lang="en-GB" sz="5100" dirty="0" err="1">
                <a:solidFill>
                  <a:srgbClr val="008080"/>
                </a:solidFill>
              </a:rPr>
              <a:t>gogledd</a:t>
            </a:r>
            <a:r>
              <a:rPr lang="en-GB" sz="5100" dirty="0">
                <a:solidFill>
                  <a:srgbClr val="008080"/>
                </a:solidFill>
              </a:rPr>
              <a:t>.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56BA64-6569-DB2A-5757-C854FB5F6E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17CCFA2-15D7-944F-ECFF-179289C38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2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1B3E3-B9B4-B06A-0EFF-3C74AAE0B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CD01211-D5F5-3CE8-1480-BDB95AB52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FC17602-C6E5-5972-338B-B74BC1D34327}"/>
              </a:ext>
            </a:extLst>
          </p:cNvPr>
          <p:cNvSpPr txBox="1">
            <a:spLocks/>
          </p:cNvSpPr>
          <p:nvPr/>
        </p:nvSpPr>
        <p:spPr>
          <a:xfrm>
            <a:off x="1243157" y="732282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Dere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8B3E059-123B-F035-45E9-4EBF75341B1F}"/>
              </a:ext>
            </a:extLst>
          </p:cNvPr>
          <p:cNvSpPr txBox="1">
            <a:spLocks/>
          </p:cNvSpPr>
          <p:nvPr/>
        </p:nvSpPr>
        <p:spPr>
          <a:xfrm>
            <a:off x="9610410" y="1752724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 err="1"/>
              <a:t>Tyrd</a:t>
            </a:r>
            <a:endParaRPr lang="en-GB" sz="30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4E45B62-A53C-3A8A-AC12-78BADD2B518C}"/>
              </a:ext>
            </a:extLst>
          </p:cNvPr>
          <p:cNvSpPr txBox="1">
            <a:spLocks/>
          </p:cNvSpPr>
          <p:nvPr/>
        </p:nvSpPr>
        <p:spPr>
          <a:xfrm>
            <a:off x="1243157" y="4806879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Mas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C86540D-1216-A33D-1F87-92FEE27B5B37}"/>
              </a:ext>
            </a:extLst>
          </p:cNvPr>
          <p:cNvSpPr txBox="1">
            <a:spLocks/>
          </p:cNvSpPr>
          <p:nvPr/>
        </p:nvSpPr>
        <p:spPr>
          <a:xfrm>
            <a:off x="9610410" y="2773166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Allan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AED2012-3954-CE3E-F125-C0261DFFB916}"/>
              </a:ext>
            </a:extLst>
          </p:cNvPr>
          <p:cNvSpPr txBox="1">
            <a:spLocks/>
          </p:cNvSpPr>
          <p:nvPr/>
        </p:nvSpPr>
        <p:spPr>
          <a:xfrm>
            <a:off x="1243157" y="3791889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 err="1"/>
              <a:t>Gweud</a:t>
            </a:r>
            <a:r>
              <a:rPr lang="en-GB" sz="3000" dirty="0"/>
              <a:t> 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000B5DA-7A45-721C-8069-1816C81B1795}"/>
              </a:ext>
            </a:extLst>
          </p:cNvPr>
          <p:cNvSpPr txBox="1">
            <a:spLocks/>
          </p:cNvSpPr>
          <p:nvPr/>
        </p:nvSpPr>
        <p:spPr>
          <a:xfrm>
            <a:off x="9610410" y="3782627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 err="1"/>
              <a:t>Dweud</a:t>
            </a:r>
            <a:r>
              <a:rPr lang="en-GB" sz="3000" dirty="0"/>
              <a:t>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5FFEF99-C526-DEC7-5672-C1922980A51D}"/>
              </a:ext>
            </a:extLst>
          </p:cNvPr>
          <p:cNvSpPr txBox="1">
            <a:spLocks/>
          </p:cNvSpPr>
          <p:nvPr/>
        </p:nvSpPr>
        <p:spPr>
          <a:xfrm>
            <a:off x="9610410" y="732282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Mae gen </a:t>
            </a:r>
            <a:r>
              <a:rPr lang="en-GB" sz="3000" dirty="0" err="1"/>
              <a:t>i</a:t>
            </a:r>
            <a:endParaRPr lang="en-GB" sz="3000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0E59F16-B4D9-537B-AF48-5E69CCB7BC0C}"/>
              </a:ext>
            </a:extLst>
          </p:cNvPr>
          <p:cNvSpPr txBox="1">
            <a:spLocks/>
          </p:cNvSpPr>
          <p:nvPr/>
        </p:nvSpPr>
        <p:spPr>
          <a:xfrm>
            <a:off x="1243157" y="2776899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Ma ’da fi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6BBED21-5EE0-06C7-90AD-7077205B9CEF}"/>
              </a:ext>
            </a:extLst>
          </p:cNvPr>
          <p:cNvSpPr txBox="1">
            <a:spLocks/>
          </p:cNvSpPr>
          <p:nvPr/>
        </p:nvSpPr>
        <p:spPr>
          <a:xfrm>
            <a:off x="1243157" y="1758548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Sa </a:t>
            </a:r>
            <a:r>
              <a:rPr lang="en-GB" sz="3000" dirty="0" err="1"/>
              <a:t>i</a:t>
            </a:r>
            <a:r>
              <a:rPr lang="en-GB" sz="3000" dirty="0"/>
              <a:t>  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AE5B817-F056-A202-C561-2FBDA081D134}"/>
              </a:ext>
            </a:extLst>
          </p:cNvPr>
          <p:cNvSpPr txBox="1">
            <a:spLocks/>
          </p:cNvSpPr>
          <p:nvPr/>
        </p:nvSpPr>
        <p:spPr>
          <a:xfrm>
            <a:off x="9610410" y="4799708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Dydw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ddim</a:t>
            </a:r>
            <a:r>
              <a:rPr lang="en-GB" sz="3000" dirty="0"/>
              <a:t>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484F18F-94A9-EDDD-D08F-96B78B0E5BA8}"/>
              </a:ext>
            </a:extLst>
          </p:cNvPr>
          <p:cNvSpPr txBox="1">
            <a:spLocks/>
          </p:cNvSpPr>
          <p:nvPr/>
        </p:nvSpPr>
        <p:spPr>
          <a:xfrm>
            <a:off x="1243157" y="5821869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Shwt </a:t>
            </a:r>
            <a:r>
              <a:rPr lang="en-GB" sz="3000" dirty="0" err="1"/>
              <a:t>y’ch</a:t>
            </a:r>
            <a:r>
              <a:rPr lang="en-GB" sz="3000" dirty="0"/>
              <a:t> chi? 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225B5C48-A80A-2F09-1B1D-64EFEC2CFA1C}"/>
              </a:ext>
            </a:extLst>
          </p:cNvPr>
          <p:cNvSpPr txBox="1">
            <a:spLocks/>
          </p:cNvSpPr>
          <p:nvPr/>
        </p:nvSpPr>
        <p:spPr>
          <a:xfrm>
            <a:off x="9610410" y="5838828"/>
            <a:ext cx="1475462" cy="9616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000" dirty="0"/>
              <a:t>Sut </a:t>
            </a:r>
            <a:r>
              <a:rPr lang="en-GB" sz="3000" dirty="0" err="1"/>
              <a:t>ydach</a:t>
            </a:r>
            <a:r>
              <a:rPr lang="en-GB" sz="3000" dirty="0"/>
              <a:t> chi?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7744A2D-C008-899D-BC9B-107700D0CB0E}"/>
              </a:ext>
            </a:extLst>
          </p:cNvPr>
          <p:cNvSpPr txBox="1">
            <a:spLocks/>
          </p:cNvSpPr>
          <p:nvPr/>
        </p:nvSpPr>
        <p:spPr>
          <a:xfrm>
            <a:off x="1243157" y="74481"/>
            <a:ext cx="1475462" cy="4390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00" dirty="0">
                <a:solidFill>
                  <a:srgbClr val="008080"/>
                </a:solidFill>
              </a:rPr>
              <a:t>De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DAA7277-E596-6400-C899-FBC3EC743497}"/>
              </a:ext>
            </a:extLst>
          </p:cNvPr>
          <p:cNvSpPr txBox="1">
            <a:spLocks/>
          </p:cNvSpPr>
          <p:nvPr/>
        </p:nvSpPr>
        <p:spPr>
          <a:xfrm>
            <a:off x="9610410" y="74482"/>
            <a:ext cx="1475462" cy="4390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700" dirty="0" err="1">
                <a:solidFill>
                  <a:srgbClr val="008080"/>
                </a:solidFill>
              </a:rPr>
              <a:t>Gogledd</a:t>
            </a:r>
            <a:endParaRPr lang="en-GB" sz="2700" dirty="0">
              <a:solidFill>
                <a:srgbClr val="008080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FB3B28C-A5DF-419D-6A7B-12C252212B26}"/>
              </a:ext>
            </a:extLst>
          </p:cNvPr>
          <p:cNvCxnSpPr>
            <a:cxnSpLocks/>
          </p:cNvCxnSpPr>
          <p:nvPr/>
        </p:nvCxnSpPr>
        <p:spPr>
          <a:xfrm>
            <a:off x="2640674" y="1096642"/>
            <a:ext cx="7125626" cy="11369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9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32FEF5-BA31-7509-B68E-00CC377EF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C6F888E-7600-6243-98AC-7A3F6A519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6156AF-B5E7-910A-88B2-F83970D9DC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29" y="3429000"/>
            <a:ext cx="5334930" cy="1260916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008080"/>
                </a:solidFill>
              </a:rPr>
              <a:t>Gwyliwch </a:t>
            </a:r>
            <a:r>
              <a:rPr lang="en-GB" sz="3600" dirty="0">
                <a:hlinkClick r:id="rId3"/>
              </a:rPr>
              <a:t>Fireman Sam™ | Mother's Helper | Series 6</a:t>
            </a:r>
            <a:r>
              <a:rPr lang="en-GB" sz="3600" dirty="0"/>
              <a:t>.</a:t>
            </a:r>
            <a:br>
              <a:rPr lang="en-GB" sz="3600" dirty="0"/>
            </a:br>
            <a:r>
              <a:rPr lang="en-GB" sz="3600" dirty="0" err="1">
                <a:solidFill>
                  <a:srgbClr val="008080"/>
                </a:solidFill>
              </a:rPr>
              <a:t>Rhannwch</a:t>
            </a:r>
            <a:r>
              <a:rPr lang="en-GB" sz="3600" dirty="0">
                <a:solidFill>
                  <a:srgbClr val="008080"/>
                </a:solidFill>
              </a:rPr>
              <a:t> </a:t>
            </a:r>
            <a:r>
              <a:rPr lang="en-GB" sz="3600" dirty="0" err="1">
                <a:solidFill>
                  <a:srgbClr val="008080"/>
                </a:solidFill>
              </a:rPr>
              <a:t>i</a:t>
            </a:r>
            <a:r>
              <a:rPr lang="en-GB" sz="3600" dirty="0">
                <a:solidFill>
                  <a:srgbClr val="008080"/>
                </a:solidFill>
              </a:rPr>
              <a:t> </a:t>
            </a:r>
            <a:r>
              <a:rPr lang="en-GB" sz="3600" dirty="0" err="1">
                <a:solidFill>
                  <a:srgbClr val="008080"/>
                </a:solidFill>
              </a:rPr>
              <a:t>grwpiau</a:t>
            </a:r>
            <a:r>
              <a:rPr lang="en-GB" sz="3600" dirty="0">
                <a:solidFill>
                  <a:srgbClr val="008080"/>
                </a:solidFill>
              </a:rPr>
              <a:t> er </a:t>
            </a:r>
            <a:r>
              <a:rPr lang="en-GB" sz="3600" dirty="0" err="1">
                <a:solidFill>
                  <a:srgbClr val="008080"/>
                </a:solidFill>
              </a:rPr>
              <a:t>mwyn</a:t>
            </a:r>
            <a:r>
              <a:rPr lang="en-GB" sz="3600" dirty="0">
                <a:solidFill>
                  <a:srgbClr val="008080"/>
                </a:solidFill>
              </a:rPr>
              <a:t> </a:t>
            </a:r>
            <a:r>
              <a:rPr lang="en-GB" sz="3600" dirty="0" err="1">
                <a:solidFill>
                  <a:srgbClr val="008080"/>
                </a:solidFill>
              </a:rPr>
              <a:t>cyfieithu’r</a:t>
            </a:r>
            <a:r>
              <a:rPr lang="en-GB" sz="3600" dirty="0">
                <a:solidFill>
                  <a:srgbClr val="008080"/>
                </a:solidFill>
              </a:rPr>
              <a:t> </a:t>
            </a:r>
            <a:r>
              <a:rPr lang="en-GB" sz="3600" dirty="0" err="1">
                <a:solidFill>
                  <a:srgbClr val="008080"/>
                </a:solidFill>
              </a:rPr>
              <a:t>golygfeydd</a:t>
            </a:r>
            <a:r>
              <a:rPr lang="en-GB" sz="3600" dirty="0">
                <a:solidFill>
                  <a:srgbClr val="008080"/>
                </a:solidFill>
              </a:rPr>
              <a:t> </a:t>
            </a:r>
            <a:r>
              <a:rPr lang="en-GB" sz="3600" dirty="0" err="1">
                <a:solidFill>
                  <a:srgbClr val="008080"/>
                </a:solidFill>
              </a:rPr>
              <a:t>i’r</a:t>
            </a:r>
            <a:r>
              <a:rPr lang="en-GB" sz="3600" dirty="0">
                <a:solidFill>
                  <a:srgbClr val="008080"/>
                </a:solidFill>
              </a:rPr>
              <a:t> Gymraeg. 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BF7AE03-781E-DC8C-E695-078D66FEA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A07D272-E703-94DE-D6CD-722BC30CC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34A29E-3643-F55F-1E1D-52BC1C255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360920F-1348-60C9-F10A-E77941A6D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A3ABA77-4804-2FD3-E265-EE7A202EF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5DD6AD-230E-CC9B-5839-552DAF2205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971E571-FF30-C9BE-E790-E184E6E79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4B76C0EE-C19C-74A1-333E-255C77D69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AE74C-26CB-0F74-5ADA-AD989395C5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4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184"/>
                    </a14:imgEffect>
                    <a14:imgEffect>
                      <a14:saturation sat="10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855" y="4774821"/>
            <a:ext cx="2303145" cy="23031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645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B9B4575-D030-E9A6-A27B-83CDA6C2A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9696" y="440881"/>
            <a:ext cx="3746204" cy="593451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3400" dirty="0">
                <a:solidFill>
                  <a:srgbClr val="FFFFFF"/>
                </a:solidFill>
              </a:rPr>
              <a:t>1. </a:t>
            </a:r>
            <a:r>
              <a:rPr lang="en-US" sz="3400" dirty="0" err="1">
                <a:solidFill>
                  <a:srgbClr val="FFFFFF"/>
                </a:solidFill>
              </a:rPr>
              <a:t>Cadwch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hyd</a:t>
            </a:r>
            <a:r>
              <a:rPr lang="en-US" sz="3400" dirty="0">
                <a:solidFill>
                  <a:srgbClr val="FFFFFF"/>
                </a:solidFill>
              </a:rPr>
              <a:t> y </a:t>
            </a:r>
            <a:r>
              <a:rPr lang="en-US" sz="3400" dirty="0" err="1">
                <a:solidFill>
                  <a:srgbClr val="FFFFFF"/>
                </a:solidFill>
              </a:rPr>
              <a:t>llinellau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yn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debyg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gan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nad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yw’n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bosib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newid</a:t>
            </a:r>
            <a:r>
              <a:rPr lang="en-US" sz="3400" dirty="0">
                <a:solidFill>
                  <a:srgbClr val="FFFFFF"/>
                </a:solidFill>
              </a:rPr>
              <a:t> yr </a:t>
            </a:r>
            <a:r>
              <a:rPr lang="en-US" sz="3400" dirty="0" err="1">
                <a:solidFill>
                  <a:srgbClr val="FFFFFF"/>
                </a:solidFill>
              </a:rPr>
              <a:t>animeiddio</a:t>
            </a:r>
            <a:br>
              <a:rPr lang="en-US" sz="3400" dirty="0">
                <a:solidFill>
                  <a:srgbClr val="FFFFFF"/>
                </a:solidFill>
              </a:rPr>
            </a:b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>2. </a:t>
            </a:r>
            <a:r>
              <a:rPr lang="en-US" sz="3400" dirty="0" err="1">
                <a:solidFill>
                  <a:srgbClr val="FFFFFF"/>
                </a:solidFill>
              </a:rPr>
              <a:t>Meddyliwch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beth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ydy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tafodiaith</a:t>
            </a:r>
            <a:r>
              <a:rPr lang="en-US" sz="3400" dirty="0">
                <a:solidFill>
                  <a:srgbClr val="FFFFFF"/>
                </a:solidFill>
              </a:rPr>
              <a:t> y </a:t>
            </a:r>
            <a:r>
              <a:rPr lang="en-US" sz="3400" dirty="0" err="1">
                <a:solidFill>
                  <a:srgbClr val="FFFFFF"/>
                </a:solidFill>
              </a:rPr>
              <a:t>cymeriadau</a:t>
            </a:r>
            <a:br>
              <a:rPr lang="en-US" sz="3400" dirty="0">
                <a:solidFill>
                  <a:srgbClr val="FFFFFF"/>
                </a:solidFill>
              </a:rPr>
            </a:b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>3. </a:t>
            </a:r>
            <a:r>
              <a:rPr lang="en-US" sz="3400" dirty="0" err="1">
                <a:solidFill>
                  <a:srgbClr val="FFFFFF"/>
                </a:solidFill>
              </a:rPr>
              <a:t>Cofiwch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ddefnyddio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iaith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lafar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naturiol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gan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hepgor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llythrennau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yn</a:t>
            </a:r>
            <a:r>
              <a:rPr lang="en-US" sz="3400" dirty="0">
                <a:solidFill>
                  <a:srgbClr val="FFFFFF"/>
                </a:solidFill>
              </a:rPr>
              <a:t> </a:t>
            </a:r>
            <a:r>
              <a:rPr lang="en-US" sz="3400" dirty="0" err="1">
                <a:solidFill>
                  <a:srgbClr val="FFFFFF"/>
                </a:solidFill>
              </a:rPr>
              <a:t>ôl</a:t>
            </a:r>
            <a:r>
              <a:rPr lang="en-US" sz="3400" dirty="0">
                <a:solidFill>
                  <a:srgbClr val="FFFFFF"/>
                </a:solidFill>
              </a:rPr>
              <a:t> yr </a:t>
            </a:r>
            <a:r>
              <a:rPr lang="en-US" sz="3400" dirty="0" err="1">
                <a:solidFill>
                  <a:srgbClr val="FFFFFF"/>
                </a:solidFill>
              </a:rPr>
              <a:t>angen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EA48DC-1832-F9AA-4D2B-50074E0BFA07}"/>
              </a:ext>
            </a:extLst>
          </p:cNvPr>
          <p:cNvSpPr/>
          <p:nvPr/>
        </p:nvSpPr>
        <p:spPr>
          <a:xfrm>
            <a:off x="0" y="0"/>
            <a:ext cx="7163222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8363B-67CF-1400-E5E5-7B90FE3414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61" b="1"/>
          <a:stretch>
            <a:fillRect/>
          </a:stretch>
        </p:blipFill>
        <p:spPr>
          <a:xfrm>
            <a:off x="109338" y="1257301"/>
            <a:ext cx="6944545" cy="4648200"/>
          </a:xfrm>
          <a:prstGeom prst="rect">
            <a:avLst/>
          </a:prstGeom>
          <a:solidFill>
            <a:schemeClr val="bg1"/>
          </a:solidFill>
          <a:effectLst/>
        </p:spPr>
      </p:pic>
    </p:spTree>
    <p:extLst>
      <p:ext uri="{BB962C8B-B14F-4D97-AF65-F5344CB8AC3E}">
        <p14:creationId xmlns:p14="http://schemas.microsoft.com/office/powerpoint/2010/main" val="355306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F9379-31F5-981E-26A3-39A6817A4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66C01C8-22DE-52D9-2726-FC78CB10B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2A9068-9EEE-60A9-C44C-BF7137B57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091" y="2740824"/>
            <a:ext cx="6987138" cy="1140095"/>
          </a:xfrm>
          <a:ln w="57150">
            <a:solidFill>
              <a:srgbClr val="008080"/>
            </a:solidFill>
          </a:ln>
        </p:spPr>
        <p:txBody>
          <a:bodyPr>
            <a:noAutofit/>
          </a:bodyPr>
          <a:lstStyle/>
          <a:p>
            <a:r>
              <a:rPr lang="en-GB" sz="4000" dirty="0" err="1">
                <a:solidFill>
                  <a:srgbClr val="008080"/>
                </a:solidFill>
              </a:rPr>
              <a:t>Gwyliwch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pl-PL" sz="4000" dirty="0">
                <a:hlinkClick r:id="rId3"/>
              </a:rPr>
              <a:t>Sam Tan Cyfres 6 Helpu Mam p02kfs24</a:t>
            </a:r>
            <a:r>
              <a:rPr lang="en-GB" sz="4000" dirty="0"/>
              <a:t> </a:t>
            </a:r>
            <a:r>
              <a:rPr lang="en-GB" sz="4000" dirty="0">
                <a:solidFill>
                  <a:srgbClr val="008080"/>
                </a:solidFill>
              </a:rPr>
              <a:t>a </a:t>
            </a:r>
            <a:r>
              <a:rPr lang="en-GB" sz="4000" dirty="0" err="1">
                <a:solidFill>
                  <a:srgbClr val="008080"/>
                </a:solidFill>
              </a:rPr>
              <a:t>chymharu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eich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atebion</a:t>
            </a:r>
            <a:r>
              <a:rPr lang="en-GB" sz="4000" dirty="0">
                <a:solidFill>
                  <a:srgbClr val="008080"/>
                </a:solidFill>
              </a:rPr>
              <a:t>. 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E761C3D-3447-FFFC-FA45-6ABA8DF4B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5981F3D-0BA1-C76B-389D-DDA6FEE3E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1DF5ECB-5AA8-94AA-CFCC-7C552B101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EAA7454-F8D9-15D5-489C-C2DF557C9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9A260F4-DB5E-298F-B097-25FD3D5DC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1687081-A96F-B586-821D-F6C2245E7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BC7700E6-FAD8-E41B-742A-59A6B3A10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A89B07-F6EE-C0C9-FF5D-573C1A469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4638" y="388538"/>
            <a:ext cx="5329367" cy="532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67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5F4D3-22F3-6275-0BAB-2D1C7FE6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2F9C6-0564-AB65-66A1-F3C2014FF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/>
              <a:t>Dewiswch </a:t>
            </a:r>
            <a:r>
              <a:rPr lang="en-GB" dirty="0" err="1"/>
              <a:t>rif</a:t>
            </a:r>
            <a:r>
              <a:rPr lang="en-GB" dirty="0"/>
              <a:t> ac </a:t>
            </a:r>
            <a:r>
              <a:rPr lang="en-GB" dirty="0" err="1"/>
              <a:t>ateb</a:t>
            </a:r>
            <a:r>
              <a:rPr lang="en-GB" dirty="0"/>
              <a:t> y </a:t>
            </a:r>
            <a:r>
              <a:rPr lang="en-GB" dirty="0" err="1"/>
              <a:t>cwestiwn</a:t>
            </a:r>
            <a:endParaRPr lang="en-GB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BFE6E3-7C3F-9839-4541-4EBE9714C7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9E7FDC0-66B8-341A-27D1-AA0752A22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93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6657AE1C-10B1-6D7A-5754-10569C133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7711A47-DA90-3506-C789-BB5AC5FBF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F67E4D-8173-B485-CD88-F91936C0F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5C96F1BE-A1EF-E138-0DF6-B0A87811E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65693E1-5E95-6A30-3176-43D76135B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4491B99-B8EA-FE04-3474-9D5E463EB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FA3ECAC7-F6ED-81A3-2C6C-5FFD0FAC1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B0A3764-3A3D-0DB5-FEA6-880956412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D6AAE4A-3BD9-7C28-4C4B-EC618B766F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7879" y="365125"/>
            <a:ext cx="8229600" cy="4324350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Newidiwch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frawddeg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o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dafodiaith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Gogledd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i’r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De:</a:t>
            </a:r>
          </a:p>
          <a:p>
            <a:pPr algn="ctr">
              <a:buFontTx/>
              <a:buNone/>
            </a:pP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Dwi’n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mynd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allan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13BA7-F791-8C6C-7C82-46A086AD5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18732AB-78E3-19D1-8AF1-DE8D3B846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9FAD0F6-1D26-5BD1-9AB7-7226E87C8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3A0E11E-A730-B2AE-94FD-F654319DE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364FFD4-3BDD-962C-DF99-3F54A991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D154E6F-5C9B-20AA-24E7-47E672C45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D5785FE0-8707-B320-2C62-4F7229035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2F975C9-D9F3-40F2-ED9B-D70854F75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03994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CF5DB6E-51C3-EAFD-6F53-56BA77FFD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F7D3901-28AA-2D6E-179B-308029B8A1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2788" y="1844676"/>
            <a:ext cx="9229498" cy="2930525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Yn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wers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heddiw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,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dysgais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>
                <a:solidFill>
                  <a:schemeClr val="bg1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____________________.</a:t>
            </a:r>
            <a:endParaRPr lang="en-GB" altLang="en-US" sz="6600" dirty="0">
              <a:solidFill>
                <a:srgbClr val="008080"/>
              </a:solidFill>
              <a:latin typeface="+mj-lt"/>
              <a:ea typeface="Cascadia Mono ExtraLight" panose="020B0609020000020004" pitchFamily="49" charset="0"/>
              <a:cs typeface="Cascadia Mono ExtraLight" panose="020B0609020000020004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4B4FB-8F88-4998-F71B-C59CA4BE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59F805A-F9FB-E780-6636-1E0C5883B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8947CA8-B0DC-12AD-7EAA-710E30CF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D25214-7574-55C6-155E-2F7EE2AE6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A4DD9CE-231A-56F8-DEA8-86E6D55F8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DE6DE220-0206-ECEF-C17E-9BA7143CB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1FEF1AC-AF32-BC2F-AE0E-7B41814E3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D769F37A-4E02-DC7E-B2F2-4A9B673EE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931077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75B87BD-5473-C76A-CCCF-BE7BF3971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9650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EE13B5-000E-0F1F-1BFE-89CAAF766C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30426" y="2084388"/>
            <a:ext cx="7548563" cy="28829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Cyn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mi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gyrraedd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wers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,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doeddwn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ddim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yn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gwybod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________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55DB-EE43-F628-0F21-77C12E7BF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B40F9E6-DB2C-62B5-7B8C-C734FA979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D23BDAE-8FA4-D400-02E1-A60B5451A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A13E969-5333-960F-BF36-62EC9BD22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B0A5A7C-3787-6780-188B-546D4D482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B542DF0-97D6-EB29-DCA0-C45E66694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1171AA29-0DC0-C0E2-3B72-BDF9C58E5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1D807E0B-FA29-8647-E9A3-40BC71C8A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480090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EC17FB8-9FB1-048C-D4DA-5A69E9DD2E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46188" y="365125"/>
            <a:ext cx="7772400" cy="1143000"/>
          </a:xfrm>
        </p:spPr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FF77D6B-372C-341C-919E-C55B2638F0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7879" y="365125"/>
            <a:ext cx="8229600" cy="4324350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Newidiwch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frawddeg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o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dafodiaith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y De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i’r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Gogledd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:</a:t>
            </a:r>
          </a:p>
          <a:p>
            <a:pPr algn="ctr">
              <a:buFontTx/>
              <a:buNone/>
            </a:pP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Dere! Fi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mewn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hast!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4FE29-DCBE-7F2D-ED7B-8F7D1710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4CAC6FF-B05B-550D-9A87-5892BDE2A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6FEB51-9F3F-A7E3-72E1-E2FE510B9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005BCB1-92E4-5B99-4808-39564CA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FE7ECDD-7CD2-F770-F8AE-9B0CF69E8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84C080D4-94ED-B36C-74C7-B1447C498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638D19E-67EC-DA82-E2DE-F0DA1BACE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3BFCAFFB-8A06-1814-D26C-8894DFB10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655497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0BFB82C-5868-3FFB-DC36-41A8E309C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49238"/>
            <a:ext cx="7772400" cy="1143000"/>
          </a:xfrm>
        </p:spPr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1C7DD1-28AD-23FD-349A-B211141A95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57879" y="365125"/>
            <a:ext cx="8229600" cy="4324350"/>
          </a:xfrm>
        </p:spPr>
        <p:txBody>
          <a:bodyPr>
            <a:normAutofit fontScale="77500" lnSpcReduction="20000"/>
          </a:bodyPr>
          <a:lstStyle/>
          <a:p>
            <a:pPr algn="ctr">
              <a:buFontTx/>
              <a:buNone/>
            </a:pP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Newidiwch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frawddeg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fel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ei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bod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hi’n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fwy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llafar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. Cewch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ddewis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eich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tafodiaith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.</a:t>
            </a:r>
          </a:p>
          <a:p>
            <a:pPr algn="ctr">
              <a:buFontTx/>
              <a:buNone/>
            </a:pPr>
            <a:endParaRPr lang="en-GB" altLang="en-US" sz="6600" dirty="0">
              <a:solidFill>
                <a:srgbClr val="008080"/>
              </a:solidFill>
              <a:latin typeface="+mj-lt"/>
            </a:endParaRPr>
          </a:p>
          <a:p>
            <a:pPr algn="ctr">
              <a:buFontTx/>
              <a:buNone/>
            </a:pP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Nid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ydw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i’n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mynd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ar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fy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ngwyliau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. </a:t>
            </a:r>
          </a:p>
          <a:p>
            <a:pPr algn="ctr">
              <a:buFontTx/>
              <a:buNone/>
            </a:pPr>
            <a:endParaRPr lang="en-GB" altLang="en-US" sz="6600" dirty="0">
              <a:solidFill>
                <a:srgbClr val="00808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BE007-D0AA-FE85-1D31-6F1EA526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F51AAD03-E1DA-FD19-B8FF-5F0016BB0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ED32CFA-E499-AA2A-BE28-5BCC88123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F6451C6-3E19-5AD8-19F3-66F041599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B17557A-63AA-30C0-4912-9BAAE5AD0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9524224-81DE-4EF8-84F9-13B5C17A4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AEC14A8E-3083-2FB3-DA0A-6537AE58B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3153CB7-9BA0-BB50-94A9-C6816DB7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2867909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5D950B3-033A-F7A8-1E20-A772B11B3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476250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89FBB44-EA19-15A8-196F-A3F778579C97}"/>
              </a:ext>
            </a:extLst>
          </p:cNvPr>
          <p:cNvSpPr txBox="1">
            <a:spLocks noChangeArrowheads="1"/>
          </p:cNvSpPr>
          <p:nvPr/>
        </p:nvSpPr>
        <p:spPr>
          <a:xfrm>
            <a:off x="2461079" y="1266825"/>
            <a:ext cx="8229600" cy="4324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Newidiwch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frawddeg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yn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fwy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ffurfiol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. </a:t>
            </a:r>
          </a:p>
          <a:p>
            <a:pPr algn="ctr">
              <a:buFontTx/>
              <a:buNone/>
            </a:pP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Fi ’di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gweud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sawl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bg1"/>
                </a:solidFill>
                <a:latin typeface="+mj-lt"/>
              </a:rPr>
              <a:t>gwaith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. </a:t>
            </a:r>
          </a:p>
          <a:p>
            <a:pPr algn="ctr">
              <a:buFontTx/>
              <a:buNone/>
            </a:pPr>
            <a:endParaRPr lang="en-GB" altLang="en-US" sz="6600" dirty="0">
              <a:solidFill>
                <a:srgbClr val="00808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8ED77-115E-903A-C0CC-E58C77CD2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9F7BCE1F-C45C-1921-76FB-44351E9637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503DFF1-A014-AE7F-3B05-1CA399B1A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1E8B5641-A5EB-C886-26EE-012615DB3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04D9CBA1-CB6E-EB8E-536A-100A90F14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87281D52-2157-6035-B156-2A386EF79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49665061-A808-6E9F-CCAC-49CF3AD3E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599B3F67-43F6-CEF1-C0EA-D7066DBC4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420847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37567-AAF4-9ECD-5C64-691EE60B7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31414C-3663-486F-CC6C-FBF1CBA90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93572"/>
            <a:ext cx="10905066" cy="50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55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E049DFE3220BE745A671C6B95DB42394" ma:contentTypeVersion="19" ma:contentTypeDescription="Creu dogfen newydd." ma:contentTypeScope="" ma:versionID="8a93ce043294cfff5b01dfb549f0ea36">
  <xsd:schema xmlns:xsd="http://www.w3.org/2001/XMLSchema" xmlns:xs="http://www.w3.org/2001/XMLSchema" xmlns:p="http://schemas.microsoft.com/office/2006/metadata/properties" xmlns:ns2="e9f7de55-66f9-43f9-bee5-ed6220410709" xmlns:ns3="b93271e2-8c88-41bf-9707-0241657e9a65" targetNamespace="http://schemas.microsoft.com/office/2006/metadata/properties" ma:root="true" ma:fieldsID="32f6d9742010bcd0065a838c52f5dd19" ns2:_="" ns3:_="">
    <xsd:import namespace="e9f7de55-66f9-43f9-bee5-ed6220410709"/>
    <xsd:import namespace="b93271e2-8c88-41bf-9707-0241657e9a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7de55-66f9-43f9-bee5-ed62204107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iau Delwedd" ma:readOnly="false" ma:fieldId="{5cf76f15-5ced-4ddc-b409-7134ff3c332f}" ma:taxonomyMulti="true" ma:sspId="4a5660a1-4c56-4f39-aa44-098b70a074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271e2-8c88-41bf-9707-0241657e9a6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92b98c3-df01-4087-a501-53cb94793f1a}" ma:internalName="TaxCatchAll" ma:showField="CatchAllData" ma:web="b93271e2-8c88-41bf-9707-0241657e9a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7de55-66f9-43f9-bee5-ed6220410709">
      <Terms xmlns="http://schemas.microsoft.com/office/infopath/2007/PartnerControls"/>
    </lcf76f155ced4ddcb4097134ff3c332f>
    <TaxCatchAll xmlns="b93271e2-8c88-41bf-9707-0241657e9a65" xsi:nil="true"/>
  </documentManagement>
</p:properties>
</file>

<file path=customXml/itemProps1.xml><?xml version="1.0" encoding="utf-8"?>
<ds:datastoreItem xmlns:ds="http://schemas.openxmlformats.org/officeDocument/2006/customXml" ds:itemID="{647DC30D-2E8B-4577-9324-0E17ED2E31CA}"/>
</file>

<file path=customXml/itemProps2.xml><?xml version="1.0" encoding="utf-8"?>
<ds:datastoreItem xmlns:ds="http://schemas.openxmlformats.org/officeDocument/2006/customXml" ds:itemID="{D56BDE9D-4114-446B-BAE0-000C429FC81B}"/>
</file>

<file path=customXml/itemProps3.xml><?xml version="1.0" encoding="utf-8"?>
<ds:datastoreItem xmlns:ds="http://schemas.openxmlformats.org/officeDocument/2006/customXml" ds:itemID="{EC57C91E-040B-427B-9E32-A0CF44CAC11B}"/>
</file>

<file path=docMetadata/LabelInfo.xml><?xml version="1.0" encoding="utf-8"?>
<clbl:labelList xmlns:clbl="http://schemas.microsoft.com/office/2020/mipLabelMetadata">
  <clbl:label id="{a3666724-00ca-41b5-b6fa-015eacb44368}" enabled="1" method="Privileged" siteId="{b6d3492e-0aa1-4a60-840d-b706a96e670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3427</TotalTime>
  <Words>644</Words>
  <Application>Microsoft Office PowerPoint</Application>
  <PresentationFormat>Widescreen</PresentationFormat>
  <Paragraphs>128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Comic Sans MS</vt:lpstr>
      <vt:lpstr>Office 2013 - 2022 Theme</vt:lpstr>
      <vt:lpstr>PowerPoint Presentation</vt:lpstr>
      <vt:lpstr> Cyfieithu rhaglen blant o’r Saesneg i’r Gymraeg gan ddefnyddio iaith addas</vt:lpstr>
      <vt:lpstr> Rhowch drefn ar yr ymadroddion gan ystyried a ydynt yn iaith ffurfiol neu’n iaith lafar. </vt:lpstr>
      <vt:lpstr>Dwi’n gwbod!  Rydw i’n gwybod!</vt:lpstr>
      <vt:lpstr>Cysylltwch yr ymadroddion â’r un ystyr yn nhafodiaith y de a’r gogledd. </vt:lpstr>
      <vt:lpstr>PowerPoint Presentation</vt:lpstr>
      <vt:lpstr>Gwyliwch Fireman Sam™ | Mother's Helper | Series 6. Rhannwch i grwpiau er mwyn cyfieithu’r golygfeydd i’r Gymraeg.  </vt:lpstr>
      <vt:lpstr>1. Cadwch hyd y llinellau yn debyg gan nad yw’n bosib newid yr animeiddio  2. Meddyliwch beth ydy tafodiaith y cymeriadau  3. Cofiwch ddefnyddio iaith lafar naturiol gan hepgor llythrennau yn ôl yr angen</vt:lpstr>
      <vt:lpstr>Gwyliwch Sam Tan Cyfres 6 Helpu Mam p02kfs24 a chymharu eich atebion.  </vt:lpstr>
      <vt:lpstr>Dewiswch rif ac ateb y cwestiwn</vt:lpstr>
      <vt:lpstr>PowerPoint Presentation</vt:lpstr>
      <vt:lpstr>1</vt:lpstr>
      <vt:lpstr>PowerPoint Presentation</vt:lpstr>
      <vt:lpstr>5</vt:lpstr>
      <vt:lpstr>PowerPoint Presentation</vt:lpstr>
      <vt:lpstr>6</vt:lpstr>
      <vt:lpstr>PowerPoint Presentation</vt:lpstr>
      <vt:lpstr>2</vt:lpstr>
      <vt:lpstr>PowerPoint Presentation</vt:lpstr>
      <vt:lpstr>4</vt:lpstr>
      <vt:lpstr>PowerPoint Presentation</vt:lpstr>
      <vt:lpstr>3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Teleri Haf</dc:creator>
  <cp:lastModifiedBy>Thomas, Sioned Haf</cp:lastModifiedBy>
  <cp:revision>12</cp:revision>
  <dcterms:created xsi:type="dcterms:W3CDTF">2026-04-21T13:42:11Z</dcterms:created>
  <dcterms:modified xsi:type="dcterms:W3CDTF">2026-09-13T20:13:55Z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2013 - 2022 Theme:8</vt:lpwstr>
  </property>
  <property fmtid="{D5CDD505-2E9C-101B-9397-08002B2CF9AE}" pid="3" name="ClassificationContentMarkingHeaderText">
    <vt:lpwstr>MEWNOL - INTERNAL</vt:lpwstr>
  </property>
  <property fmtid="{D5CDD505-2E9C-101B-9397-08002B2CF9AE}" pid="4" name="ContentTypeId">
    <vt:lpwstr>0x010100E049DFE3220BE745A671C6B95DB42394</vt:lpwstr>
  </property>
</Properties>
</file>