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5"/>
  </p:notesMasterIdLst>
  <p:sldIdLst>
    <p:sldId id="267" r:id="rId2"/>
    <p:sldId id="264" r:id="rId3"/>
    <p:sldId id="269" r:id="rId4"/>
    <p:sldId id="271" r:id="rId5"/>
    <p:sldId id="321" r:id="rId6"/>
    <p:sldId id="319" r:id="rId7"/>
    <p:sldId id="270" r:id="rId8"/>
    <p:sldId id="257" r:id="rId9"/>
    <p:sldId id="323" r:id="rId10"/>
    <p:sldId id="322" r:id="rId11"/>
    <p:sldId id="324" r:id="rId12"/>
    <p:sldId id="272" r:id="rId13"/>
    <p:sldId id="326" r:id="rId14"/>
    <p:sldId id="325" r:id="rId15"/>
    <p:sldId id="327" r:id="rId16"/>
    <p:sldId id="330" r:id="rId17"/>
    <p:sldId id="329" r:id="rId18"/>
    <p:sldId id="328" r:id="rId19"/>
    <p:sldId id="283" r:id="rId20"/>
    <p:sldId id="294" r:id="rId21"/>
    <p:sldId id="296" r:id="rId22"/>
    <p:sldId id="313" r:id="rId23"/>
    <p:sldId id="298" r:id="rId24"/>
    <p:sldId id="314" r:id="rId25"/>
    <p:sldId id="299" r:id="rId26"/>
    <p:sldId id="315" r:id="rId27"/>
    <p:sldId id="301" r:id="rId28"/>
    <p:sldId id="316" r:id="rId29"/>
    <p:sldId id="302" r:id="rId30"/>
    <p:sldId id="318" r:id="rId31"/>
    <p:sldId id="303" r:id="rId32"/>
    <p:sldId id="331" r:id="rId33"/>
    <p:sldId id="31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90DD59-932F-48DE-8E37-8130ED823B5B}" v="13" dt="2026-09-13T19:25:02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64" y="9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Sioned Haf" userId="1efcf3c5-794c-45d7-a7b3-a8533ed84e18" providerId="ADAL" clId="{1C109E1A-19F2-45D8-B8C4-F117B3E1AC2C}"/>
    <pc:docChg chg="mod modSld modMainMaster">
      <pc:chgData name="Thomas, Sioned Haf" userId="1efcf3c5-794c-45d7-a7b3-a8533ed84e18" providerId="ADAL" clId="{1C109E1A-19F2-45D8-B8C4-F117B3E1AC2C}" dt="2026-09-13T19:28:20.089" v="63" actId="20577"/>
      <pc:docMkLst>
        <pc:docMk/>
      </pc:docMkLst>
      <pc:sldChg chg="modSp">
        <pc:chgData name="Thomas, Sioned Haf" userId="1efcf3c5-794c-45d7-a7b3-a8533ed84e18" providerId="ADAL" clId="{1C109E1A-19F2-45D8-B8C4-F117B3E1AC2C}" dt="2026-09-13T19:22:24.817" v="26" actId="20577"/>
        <pc:sldMkLst>
          <pc:docMk/>
          <pc:sldMk cId="3509707193" sldId="257"/>
        </pc:sldMkLst>
        <pc:spChg chg="mod">
          <ac:chgData name="Thomas, Sioned Haf" userId="1efcf3c5-794c-45d7-a7b3-a8533ed84e18" providerId="ADAL" clId="{1C109E1A-19F2-45D8-B8C4-F117B3E1AC2C}" dt="2026-09-13T19:22:24.817" v="26" actId="20577"/>
          <ac:spMkLst>
            <pc:docMk/>
            <pc:sldMk cId="3509707193" sldId="257"/>
            <ac:spMk id="2" creationId="{A17E80DC-F4F7-1BDC-B2CA-703A142FC789}"/>
          </ac:spMkLst>
        </pc:spChg>
      </pc:sldChg>
      <pc:sldChg chg="modNotesTx">
        <pc:chgData name="Thomas, Sioned Haf" userId="1efcf3c5-794c-45d7-a7b3-a8533ed84e18" providerId="ADAL" clId="{1C109E1A-19F2-45D8-B8C4-F117B3E1AC2C}" dt="2026-09-13T18:41:49.488" v="11" actId="20577"/>
        <pc:sldMkLst>
          <pc:docMk/>
          <pc:sldMk cId="237136341" sldId="271"/>
        </pc:sldMkLst>
      </pc:sldChg>
      <pc:sldChg chg="modSp mod modNotesTx">
        <pc:chgData name="Thomas, Sioned Haf" userId="1efcf3c5-794c-45d7-a7b3-a8533ed84e18" providerId="ADAL" clId="{1C109E1A-19F2-45D8-B8C4-F117B3E1AC2C}" dt="2026-09-13T19:23:51.512" v="35" actId="20577"/>
        <pc:sldMkLst>
          <pc:docMk/>
          <pc:sldMk cId="849199083" sldId="272"/>
        </pc:sldMkLst>
        <pc:spChg chg="mod">
          <ac:chgData name="Thomas, Sioned Haf" userId="1efcf3c5-794c-45d7-a7b3-a8533ed84e18" providerId="ADAL" clId="{1C109E1A-19F2-45D8-B8C4-F117B3E1AC2C}" dt="2026-09-13T19:23:15.925" v="32" actId="20577"/>
          <ac:spMkLst>
            <pc:docMk/>
            <pc:sldMk cId="849199083" sldId="272"/>
            <ac:spMk id="3" creationId="{8C56F3AD-C9ED-BB67-23A3-30105B4B963F}"/>
          </ac:spMkLst>
        </pc:spChg>
      </pc:sldChg>
      <pc:sldChg chg="modNotesTx">
        <pc:chgData name="Thomas, Sioned Haf" userId="1efcf3c5-794c-45d7-a7b3-a8533ed84e18" providerId="ADAL" clId="{1C109E1A-19F2-45D8-B8C4-F117B3E1AC2C}" dt="2026-09-13T19:27:58.920" v="62" actId="20577"/>
        <pc:sldMkLst>
          <pc:docMk/>
          <pc:sldMk cId="0" sldId="302"/>
        </pc:sldMkLst>
      </pc:sldChg>
      <pc:sldChg chg="modNotesTx">
        <pc:chgData name="Thomas, Sioned Haf" userId="1efcf3c5-794c-45d7-a7b3-a8533ed84e18" providerId="ADAL" clId="{1C109E1A-19F2-45D8-B8C4-F117B3E1AC2C}" dt="2026-09-13T19:28:20.089" v="63" actId="20577"/>
        <pc:sldMkLst>
          <pc:docMk/>
          <pc:sldMk cId="0" sldId="303"/>
        </pc:sldMkLst>
      </pc:sldChg>
      <pc:sldChg chg="modNotesTx">
        <pc:chgData name="Thomas, Sioned Haf" userId="1efcf3c5-794c-45d7-a7b3-a8533ed84e18" providerId="ADAL" clId="{1C109E1A-19F2-45D8-B8C4-F117B3E1AC2C}" dt="2026-09-13T18:42:15.115" v="19" actId="20577"/>
        <pc:sldMkLst>
          <pc:docMk/>
          <pc:sldMk cId="3390848028" sldId="319"/>
        </pc:sldMkLst>
      </pc:sldChg>
      <pc:sldChg chg="modNotesTx">
        <pc:chgData name="Thomas, Sioned Haf" userId="1efcf3c5-794c-45d7-a7b3-a8533ed84e18" providerId="ADAL" clId="{1C109E1A-19F2-45D8-B8C4-F117B3E1AC2C}" dt="2026-09-13T18:42:06.415" v="18" actId="20577"/>
        <pc:sldMkLst>
          <pc:docMk/>
          <pc:sldMk cId="2410301640" sldId="321"/>
        </pc:sldMkLst>
      </pc:sldChg>
      <pc:sldChg chg="modSp">
        <pc:chgData name="Thomas, Sioned Haf" userId="1efcf3c5-794c-45d7-a7b3-a8533ed84e18" providerId="ADAL" clId="{1C109E1A-19F2-45D8-B8C4-F117B3E1AC2C}" dt="2026-09-13T19:22:12.385" v="21" actId="20577"/>
        <pc:sldMkLst>
          <pc:docMk/>
          <pc:sldMk cId="3576407789" sldId="323"/>
        </pc:sldMkLst>
        <pc:spChg chg="mod">
          <ac:chgData name="Thomas, Sioned Haf" userId="1efcf3c5-794c-45d7-a7b3-a8533ed84e18" providerId="ADAL" clId="{1C109E1A-19F2-45D8-B8C4-F117B3E1AC2C}" dt="2026-09-13T19:22:12.385" v="21" actId="20577"/>
          <ac:spMkLst>
            <pc:docMk/>
            <pc:sldMk cId="3576407789" sldId="323"/>
            <ac:spMk id="2" creationId="{86AECC7E-BF9A-2901-5F74-4AB0BF92CF7E}"/>
          </ac:spMkLst>
        </pc:spChg>
      </pc:sldChg>
      <pc:sldChg chg="modSp mod modNotesTx">
        <pc:chgData name="Thomas, Sioned Haf" userId="1efcf3c5-794c-45d7-a7b3-a8533ed84e18" providerId="ADAL" clId="{1C109E1A-19F2-45D8-B8C4-F117B3E1AC2C}" dt="2026-09-13T19:24:26.784" v="52" actId="20577"/>
        <pc:sldMkLst>
          <pc:docMk/>
          <pc:sldMk cId="588588533" sldId="326"/>
        </pc:sldMkLst>
        <pc:spChg chg="mod">
          <ac:chgData name="Thomas, Sioned Haf" userId="1efcf3c5-794c-45d7-a7b3-a8533ed84e18" providerId="ADAL" clId="{1C109E1A-19F2-45D8-B8C4-F117B3E1AC2C}" dt="2026-09-13T19:24:13.388" v="50" actId="20577"/>
          <ac:spMkLst>
            <pc:docMk/>
            <pc:sldMk cId="588588533" sldId="326"/>
            <ac:spMk id="3" creationId="{46D5C8EA-D81E-5AA5-E9CF-D2F8E249AF1D}"/>
          </ac:spMkLst>
        </pc:spChg>
      </pc:sldChg>
      <pc:sldChg chg="modNotesTx">
        <pc:chgData name="Thomas, Sioned Haf" userId="1efcf3c5-794c-45d7-a7b3-a8533ed84e18" providerId="ADAL" clId="{1C109E1A-19F2-45D8-B8C4-F117B3E1AC2C}" dt="2026-09-13T19:25:45.295" v="60" actId="20577"/>
        <pc:sldMkLst>
          <pc:docMk/>
          <pc:sldMk cId="1066039977" sldId="329"/>
        </pc:sldMkLst>
      </pc:sldChg>
      <pc:sldChg chg="modSp">
        <pc:chgData name="Thomas, Sioned Haf" userId="1efcf3c5-794c-45d7-a7b3-a8533ed84e18" providerId="ADAL" clId="{1C109E1A-19F2-45D8-B8C4-F117B3E1AC2C}" dt="2026-09-13T19:25:02.837" v="58" actId="20577"/>
        <pc:sldMkLst>
          <pc:docMk/>
          <pc:sldMk cId="3429978650" sldId="330"/>
        </pc:sldMkLst>
        <pc:spChg chg="mod">
          <ac:chgData name="Thomas, Sioned Haf" userId="1efcf3c5-794c-45d7-a7b3-a8533ed84e18" providerId="ADAL" clId="{1C109E1A-19F2-45D8-B8C4-F117B3E1AC2C}" dt="2026-09-13T19:25:02.837" v="58" actId="20577"/>
          <ac:spMkLst>
            <pc:docMk/>
            <pc:sldMk cId="3429978650" sldId="330"/>
            <ac:spMk id="2" creationId="{01B2F307-B676-6A7A-2CB9-E8088A00D2F2}"/>
          </ac:spMkLst>
        </pc:spChg>
      </pc:sldChg>
      <pc:sldMasterChg chg="addSp modSp mod">
        <pc:chgData name="Thomas, Sioned Haf" userId="1efcf3c5-794c-45d7-a7b3-a8533ed84e18" providerId="ADAL" clId="{1C109E1A-19F2-45D8-B8C4-F117B3E1AC2C}" dt="2026-09-13T18:40:41.554" v="2" actId="33475"/>
        <pc:sldMasterMkLst>
          <pc:docMk/>
          <pc:sldMasterMk cId="937593816" sldId="2147483720"/>
        </pc:sldMasterMkLst>
        <pc:spChg chg="add mod">
          <ac:chgData name="Thomas, Sioned Haf" userId="1efcf3c5-794c-45d7-a7b3-a8533ed84e18" providerId="ADAL" clId="{1C109E1A-19F2-45D8-B8C4-F117B3E1AC2C}" dt="2026-09-13T18:40:41.554" v="2" actId="33475"/>
          <ac:spMkLst>
            <pc:docMk/>
            <pc:sldMasterMk cId="937593816" sldId="2147483720"/>
            <ac:spMk id="8" creationId="{8908671F-D970-55AF-180B-9A2EB2FC99CA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18780-8BBD-4BD0-8358-4A8D25EE3DA3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9D41-4E8E-43B6-AF97-40589ECBF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4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Ceisio</a:t>
            </a:r>
            <a:r>
              <a:rPr lang="en-GB" dirty="0"/>
              <a:t> </a:t>
            </a:r>
            <a:r>
              <a:rPr lang="en-GB" dirty="0" err="1"/>
              <a:t>annog</a:t>
            </a:r>
            <a:r>
              <a:rPr lang="en-GB" dirty="0"/>
              <a:t> y </a:t>
            </a:r>
            <a:r>
              <a:rPr lang="en-GB" dirty="0" err="1"/>
              <a:t>disgyblion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feddwl</a:t>
            </a:r>
            <a:r>
              <a:rPr lang="en-GB" dirty="0"/>
              <a:t> am slogan </a:t>
            </a:r>
            <a:r>
              <a:rPr lang="en-GB" dirty="0" err="1"/>
              <a:t>cofiadwy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gyfieithu’n</a:t>
            </a:r>
            <a:r>
              <a:rPr lang="en-GB" dirty="0"/>
              <a:t> </a:t>
            </a:r>
            <a:r>
              <a:rPr lang="en-GB" dirty="0" err="1"/>
              <a:t>llythrennol</a:t>
            </a:r>
            <a:r>
              <a:rPr lang="en-GB" dirty="0"/>
              <a:t> (Mae </a:t>
            </a:r>
            <a:r>
              <a:rPr lang="en-GB" dirty="0" err="1"/>
              <a:t>popeth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helpu</a:t>
            </a:r>
            <a:r>
              <a:rPr lang="en-GB" dirty="0"/>
              <a:t>)</a:t>
            </a:r>
            <a:br>
              <a:rPr lang="en-GB" dirty="0"/>
            </a:br>
            <a:r>
              <a:rPr lang="en-GB" dirty="0" err="1"/>
              <a:t>e.e.</a:t>
            </a:r>
            <a:r>
              <a:rPr lang="en-GB" dirty="0"/>
              <a:t>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ceiniog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cyfri</a:t>
            </a:r>
            <a:r>
              <a:rPr lang="en-GB" dirty="0"/>
              <a:t>, </a:t>
            </a:r>
            <a:r>
              <a:rPr lang="en-GB" dirty="0" err="1"/>
              <a:t>arbediad</a:t>
            </a:r>
            <a:r>
              <a:rPr lang="en-GB" dirty="0"/>
              <a:t> </a:t>
            </a:r>
            <a:r>
              <a:rPr lang="en-GB" dirty="0" err="1"/>
              <a:t>bach</a:t>
            </a:r>
            <a:r>
              <a:rPr lang="en-GB" dirty="0"/>
              <a:t>  - help </a:t>
            </a:r>
            <a:r>
              <a:rPr lang="en-GB" dirty="0" err="1"/>
              <a:t>mawr</a:t>
            </a:r>
            <a:r>
              <a:rPr lang="en-GB" dirty="0"/>
              <a:t>, </a:t>
            </a:r>
            <a:r>
              <a:rPr lang="en-GB" dirty="0" err="1"/>
              <a:t>arbedion</a:t>
            </a:r>
            <a:r>
              <a:rPr lang="en-GB" dirty="0"/>
              <a:t> </a:t>
            </a:r>
            <a:r>
              <a:rPr lang="en-GB" dirty="0" err="1"/>
              <a:t>bach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helpu’r</a:t>
            </a:r>
            <a:r>
              <a:rPr lang="en-GB" dirty="0"/>
              <a:t> </a:t>
            </a:r>
            <a:r>
              <a:rPr lang="en-GB" dirty="0" err="1"/>
              <a:t>boced</a:t>
            </a:r>
            <a:r>
              <a:rPr lang="en-GB" dirty="0"/>
              <a:t> </a:t>
            </a:r>
            <a:r>
              <a:rPr lang="en-GB" dirty="0" err="1"/>
              <a:t>ayyb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3BE04-4D19-8DF6-C4F1-BE52B450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F0E70-BB80-5AC9-2F28-7E58FE06D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37B1F-2A77-A710-10D5-6B4F665FF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22016-34A1-4CE9-75CD-B7E32EC32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53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Holwch</a:t>
            </a:r>
            <a:r>
              <a:rPr lang="en-GB" dirty="0"/>
              <a:t> </a:t>
            </a:r>
            <a:r>
              <a:rPr lang="en-GB" dirty="0" err="1"/>
              <a:t>beth</a:t>
            </a:r>
            <a:r>
              <a:rPr lang="en-GB" dirty="0"/>
              <a:t> </a:t>
            </a:r>
            <a:r>
              <a:rPr lang="en-GB" dirty="0" err="1"/>
              <a:t>oedd</a:t>
            </a:r>
            <a:r>
              <a:rPr lang="en-GB" dirty="0"/>
              <a:t> y slogan </a:t>
            </a:r>
            <a:r>
              <a:rPr lang="en-GB" dirty="0" err="1"/>
              <a:t>gwreiddiol</a:t>
            </a:r>
            <a:r>
              <a:rPr lang="en-GB" dirty="0"/>
              <a:t> (Just Do it)</a:t>
            </a:r>
          </a:p>
          <a:p>
            <a:r>
              <a:rPr lang="en-GB" dirty="0"/>
              <a:t>Oes </a:t>
            </a:r>
            <a:r>
              <a:rPr lang="en-GB" dirty="0" err="1"/>
              <a:t>gan</a:t>
            </a:r>
            <a:r>
              <a:rPr lang="en-GB" dirty="0"/>
              <a:t> y </a:t>
            </a:r>
            <a:r>
              <a:rPr lang="en-GB" dirty="0" err="1"/>
              <a:t>disgyblion</a:t>
            </a:r>
            <a:r>
              <a:rPr lang="en-GB" dirty="0"/>
              <a:t> </a:t>
            </a:r>
            <a:r>
              <a:rPr lang="en-GB" dirty="0" err="1"/>
              <a:t>syniadau</a:t>
            </a:r>
            <a:r>
              <a:rPr lang="en-GB" dirty="0"/>
              <a:t> </a:t>
            </a:r>
            <a:r>
              <a:rPr lang="en-GB" dirty="0" err="1"/>
              <a:t>gwell</a:t>
            </a:r>
            <a:r>
              <a:rPr lang="en-GB" dirty="0"/>
              <a:t>? </a:t>
            </a:r>
            <a:r>
              <a:rPr lang="en-GB" dirty="0" err="1"/>
              <a:t>E.e.</a:t>
            </a:r>
            <a:r>
              <a:rPr lang="en-GB" dirty="0"/>
              <a:t> </a:t>
            </a:r>
            <a:r>
              <a:rPr lang="en-GB" dirty="0" err="1"/>
              <a:t>Amdani</a:t>
            </a:r>
            <a:r>
              <a:rPr lang="en-GB" dirty="0"/>
              <a:t>/Dos </a:t>
            </a:r>
            <a:r>
              <a:rPr lang="en-GB" dirty="0" err="1"/>
              <a:t>amdani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24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051F4-938F-5A50-EA1D-CC3E21DA7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62738-4EF2-6828-5B40-4C6183AC7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3CE2C-8AD4-9268-D924-9C36CCD1B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Holwch</a:t>
            </a:r>
            <a:r>
              <a:rPr lang="en-GB" dirty="0"/>
              <a:t> </a:t>
            </a:r>
            <a:r>
              <a:rPr lang="en-GB" dirty="0" err="1"/>
              <a:t>beth</a:t>
            </a:r>
            <a:r>
              <a:rPr lang="en-GB" dirty="0"/>
              <a:t> </a:t>
            </a:r>
            <a:r>
              <a:rPr lang="en-GB" dirty="0" err="1"/>
              <a:t>ydy’r</a:t>
            </a:r>
            <a:r>
              <a:rPr lang="en-GB" dirty="0"/>
              <a:t> slogan </a:t>
            </a:r>
            <a:r>
              <a:rPr lang="en-GB" dirty="0" err="1"/>
              <a:t>gwreiddiol</a:t>
            </a:r>
            <a:r>
              <a:rPr lang="en-GB" dirty="0"/>
              <a:t> (I’m loving it)</a:t>
            </a:r>
          </a:p>
          <a:p>
            <a:r>
              <a:rPr lang="en-GB" dirty="0"/>
              <a:t>Oes </a:t>
            </a:r>
            <a:r>
              <a:rPr lang="en-GB" dirty="0" err="1"/>
              <a:t>gan</a:t>
            </a:r>
            <a:r>
              <a:rPr lang="en-GB" dirty="0"/>
              <a:t> y </a:t>
            </a:r>
            <a:r>
              <a:rPr lang="en-GB" dirty="0" err="1"/>
              <a:t>disgyblion</a:t>
            </a:r>
            <a:r>
              <a:rPr lang="en-GB" dirty="0"/>
              <a:t> </a:t>
            </a:r>
            <a:r>
              <a:rPr lang="en-GB" dirty="0" err="1"/>
              <a:t>syniadau</a:t>
            </a:r>
            <a:r>
              <a:rPr lang="en-GB" dirty="0"/>
              <a:t> </a:t>
            </a:r>
            <a:r>
              <a:rPr lang="en-GB" dirty="0" err="1"/>
              <a:t>gwell</a:t>
            </a:r>
            <a:r>
              <a:rPr lang="en-GB" dirty="0"/>
              <a:t>? </a:t>
            </a:r>
            <a:r>
              <a:rPr lang="en-GB" dirty="0" err="1"/>
              <a:t>E.e.</a:t>
            </a:r>
            <a:r>
              <a:rPr lang="en-GB" dirty="0"/>
              <a:t> </a:t>
            </a:r>
            <a:r>
              <a:rPr lang="en-GB" dirty="0" err="1"/>
              <a:t>Bendigedig</a:t>
            </a:r>
            <a:r>
              <a:rPr lang="en-GB" dirty="0"/>
              <a:t>/Fy </a:t>
            </a:r>
            <a:r>
              <a:rPr lang="en-GB" dirty="0" err="1"/>
              <a:t>ffefryn</a:t>
            </a:r>
            <a:r>
              <a:rPr lang="en-GB" dirty="0"/>
              <a:t>/Mwy </a:t>
            </a:r>
            <a:r>
              <a:rPr lang="en-GB" dirty="0" err="1"/>
              <a:t>plis</a:t>
            </a:r>
            <a:r>
              <a:rPr lang="en-GB" dirty="0"/>
              <a:t>/Caru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tamaid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D3526-E654-C1DB-CB36-DF02691A9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310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7A138-50F3-CACB-B830-FD6ECE03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1E44B-91EC-E77B-388B-FE10020045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E5359-CADD-2848-9D0F-3430D5A4A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Holwch</a:t>
            </a:r>
            <a:r>
              <a:rPr lang="en-GB" dirty="0"/>
              <a:t> </a:t>
            </a:r>
            <a:r>
              <a:rPr lang="en-GB" dirty="0" err="1"/>
              <a:t>beth</a:t>
            </a:r>
            <a:r>
              <a:rPr lang="en-GB" dirty="0"/>
              <a:t> </a:t>
            </a:r>
            <a:r>
              <a:rPr lang="en-GB" dirty="0" err="1"/>
              <a:t>ydy’r</a:t>
            </a:r>
            <a:r>
              <a:rPr lang="en-GB" dirty="0"/>
              <a:t> slogan </a:t>
            </a:r>
            <a:r>
              <a:rPr lang="en-GB" dirty="0" err="1"/>
              <a:t>gwreiddiol</a:t>
            </a:r>
            <a:r>
              <a:rPr lang="en-GB" dirty="0"/>
              <a:t> (Red Bull Gives you Wings)</a:t>
            </a:r>
          </a:p>
          <a:p>
            <a:r>
              <a:rPr lang="en-GB" dirty="0"/>
              <a:t>Oes </a:t>
            </a:r>
            <a:r>
              <a:rPr lang="en-GB" dirty="0" err="1"/>
              <a:t>gan</a:t>
            </a:r>
            <a:r>
              <a:rPr lang="en-GB" dirty="0"/>
              <a:t> y </a:t>
            </a:r>
            <a:r>
              <a:rPr lang="en-GB" dirty="0" err="1"/>
              <a:t>disgyblion</a:t>
            </a:r>
            <a:r>
              <a:rPr lang="en-GB" dirty="0"/>
              <a:t> </a:t>
            </a:r>
            <a:r>
              <a:rPr lang="en-GB" dirty="0" err="1"/>
              <a:t>syniadau</a:t>
            </a:r>
            <a:r>
              <a:rPr lang="en-GB" dirty="0"/>
              <a:t> </a:t>
            </a:r>
            <a:r>
              <a:rPr lang="en-GB" dirty="0" err="1"/>
              <a:t>gwell</a:t>
            </a:r>
            <a:r>
              <a:rPr lang="en-GB" dirty="0"/>
              <a:t>? </a:t>
            </a:r>
            <a:r>
              <a:rPr lang="en-GB" dirty="0" err="1"/>
              <a:t>E.e.</a:t>
            </a:r>
            <a:r>
              <a:rPr lang="en-GB" dirty="0"/>
              <a:t> Red Bull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rhyddid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redeg</a:t>
            </a:r>
            <a:r>
              <a:rPr lang="en-GB" dirty="0"/>
              <a:t>,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nerth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neidio</a:t>
            </a:r>
            <a:r>
              <a:rPr lang="en-GB" dirty="0"/>
              <a:t>,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egni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ehedeg</a:t>
            </a:r>
            <a:r>
              <a:rPr lang="en-GB" dirty="0"/>
              <a:t>,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cryfder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hedfan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cymylau</a:t>
            </a:r>
            <a:r>
              <a:rPr lang="en-GB" dirty="0"/>
              <a:t>,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gwynt</a:t>
            </a:r>
            <a:r>
              <a:rPr lang="en-GB" dirty="0"/>
              <a:t> dan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adain</a:t>
            </a:r>
            <a:r>
              <a:rPr lang="en-GB" dirty="0"/>
              <a:t>, </a:t>
            </a:r>
            <a:r>
              <a:rPr lang="en-GB" dirty="0" err="1"/>
              <a:t>llymaid</a:t>
            </a:r>
            <a:r>
              <a:rPr lang="en-GB" dirty="0"/>
              <a:t> er </a:t>
            </a:r>
            <a:r>
              <a:rPr lang="en-GB" dirty="0" err="1"/>
              <a:t>mwyn</a:t>
            </a:r>
            <a:r>
              <a:rPr lang="en-GB" dirty="0"/>
              <a:t> </a:t>
            </a:r>
            <a:r>
              <a:rPr lang="en-GB" dirty="0" err="1"/>
              <a:t>llamu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lloer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3BFC5-5F8E-29B9-319A-AB51007C7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33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C908D-94F7-07A8-5728-BBBAE1FBC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018A9-B429-33BA-045E-67F35B73B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28780-15D0-8B86-DDF8-1AA528963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8C6B9-A2B1-1794-BE31-5138EA08E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161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yw’r</a:t>
            </a:r>
            <a:r>
              <a:rPr lang="en-GB" dirty="0"/>
              <a:t> </a:t>
            </a:r>
            <a:r>
              <a:rPr lang="en-GB" dirty="0" err="1"/>
              <a:t>dasg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rhy</a:t>
            </a:r>
            <a:r>
              <a:rPr lang="en-GB" dirty="0"/>
              <a:t> </a:t>
            </a:r>
            <a:r>
              <a:rPr lang="en-GB" dirty="0" err="1"/>
              <a:t>heriol</a:t>
            </a:r>
            <a:r>
              <a:rPr lang="en-GB" dirty="0"/>
              <a:t>, </a:t>
            </a:r>
            <a:r>
              <a:rPr lang="en-GB" dirty="0" err="1"/>
              <a:t>gallwch</a:t>
            </a:r>
            <a:r>
              <a:rPr lang="en-GB" dirty="0"/>
              <a:t> </a:t>
            </a:r>
            <a:r>
              <a:rPr lang="en-GB" dirty="0" err="1"/>
              <a:t>roi</a:t>
            </a:r>
            <a:r>
              <a:rPr lang="en-GB" dirty="0"/>
              <a:t> </a:t>
            </a:r>
            <a:r>
              <a:rPr lang="en-GB" dirty="0" err="1"/>
              <a:t>geiriau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 neu </a:t>
            </a:r>
            <a:r>
              <a:rPr lang="en-GB" dirty="0" err="1"/>
              <a:t>gynnig</a:t>
            </a:r>
            <a:r>
              <a:rPr lang="en-GB" dirty="0"/>
              <a:t> </a:t>
            </a:r>
            <a:r>
              <a:rPr lang="en-GB" dirty="0" err="1"/>
              <a:t>cyfieithiad</a:t>
            </a:r>
            <a:r>
              <a:rPr lang="en-GB" dirty="0"/>
              <a:t> </a:t>
            </a:r>
            <a:r>
              <a:rPr lang="en-GB" dirty="0" err="1"/>
              <a:t>llythrennol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 </a:t>
            </a:r>
            <a:r>
              <a:rPr lang="en-GB" dirty="0" err="1"/>
              <a:t>wella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 err="1"/>
              <a:t>Geirfa</a:t>
            </a:r>
            <a:r>
              <a:rPr lang="en-GB" dirty="0"/>
              <a:t> </a:t>
            </a:r>
            <a:r>
              <a:rPr lang="en-GB" dirty="0" err="1"/>
              <a:t>posib</a:t>
            </a:r>
            <a:r>
              <a:rPr lang="en-GB" dirty="0"/>
              <a:t>: </a:t>
            </a:r>
            <a:br>
              <a:rPr lang="en-GB" dirty="0"/>
            </a:br>
            <a:r>
              <a:rPr lang="en-GB" dirty="0"/>
              <a:t>paced/</a:t>
            </a:r>
            <a:r>
              <a:rPr lang="en-GB" dirty="0" err="1"/>
              <a:t>bocs</a:t>
            </a:r>
            <a:r>
              <a:rPr lang="en-GB" dirty="0"/>
              <a:t> </a:t>
            </a:r>
          </a:p>
          <a:p>
            <a:r>
              <a:rPr lang="en-GB" dirty="0"/>
              <a:t>Wedi </a:t>
            </a:r>
            <a:r>
              <a:rPr lang="en-GB" dirty="0" err="1"/>
              <a:t>crasu</a:t>
            </a:r>
            <a:br>
              <a:rPr lang="en-GB" dirty="0"/>
            </a:br>
            <a:r>
              <a:rPr lang="en-GB" dirty="0" err="1"/>
              <a:t>euraidd</a:t>
            </a:r>
            <a:endParaRPr lang="en-GB" dirty="0"/>
          </a:p>
          <a:p>
            <a:r>
              <a:rPr lang="en-GB" dirty="0" err="1"/>
              <a:t>Byd-enwog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365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12155-24C2-1468-7DB0-934B52B7F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32008-CF98-441E-79AC-6D5D544A3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5874F6-8C1A-08CA-4518-4C808DE96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Ymestyn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(</a:t>
            </a:r>
            <a:r>
              <a:rPr lang="en-GB" dirty="0" err="1"/>
              <a:t>hepgor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)</a:t>
            </a:r>
          </a:p>
          <a:p>
            <a:r>
              <a:rPr lang="en-GB" dirty="0" err="1"/>
              <a:t>Annog</a:t>
            </a:r>
            <a:r>
              <a:rPr lang="en-GB" dirty="0"/>
              <a:t> i </a:t>
            </a:r>
            <a:r>
              <a:rPr lang="en-GB" dirty="0" err="1"/>
              <a:t>newid</a:t>
            </a:r>
            <a:r>
              <a:rPr lang="en-GB" dirty="0"/>
              <a:t> </a:t>
            </a:r>
            <a:r>
              <a:rPr lang="en-GB" dirty="0" err="1"/>
              <a:t>trefn</a:t>
            </a:r>
            <a:r>
              <a:rPr lang="en-GB" dirty="0"/>
              <a:t> y </a:t>
            </a:r>
            <a:r>
              <a:rPr lang="en-GB" dirty="0" err="1"/>
              <a:t>frawddeg</a:t>
            </a:r>
            <a:r>
              <a:rPr lang="en-GB" dirty="0"/>
              <a:t> </a:t>
            </a:r>
            <a:r>
              <a:rPr lang="en-GB" dirty="0" err="1"/>
              <a:t>fel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llifo’n</a:t>
            </a:r>
            <a:r>
              <a:rPr lang="en-GB" dirty="0"/>
              <a:t> </a:t>
            </a:r>
            <a:r>
              <a:rPr lang="en-GB" dirty="0" err="1"/>
              <a:t>naturiol</a:t>
            </a:r>
            <a:r>
              <a:rPr lang="en-GB" dirty="0"/>
              <a:t>. </a:t>
            </a:r>
            <a:r>
              <a:rPr lang="en-GB" dirty="0" err="1"/>
              <a:t>Posib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addasu’r</a:t>
            </a:r>
            <a:r>
              <a:rPr lang="en-GB" dirty="0"/>
              <a:t> </a:t>
            </a:r>
            <a:r>
              <a:rPr lang="en-GB" dirty="0" err="1"/>
              <a:t>atalnodi</a:t>
            </a:r>
            <a:r>
              <a:rPr lang="en-GB" dirty="0"/>
              <a:t> </a:t>
            </a:r>
            <a:r>
              <a:rPr lang="en-GB" dirty="0" err="1"/>
              <a:t>hefyd</a:t>
            </a:r>
            <a:r>
              <a:rPr lang="en-GB" dirty="0"/>
              <a:t>. </a:t>
            </a:r>
          </a:p>
          <a:p>
            <a:r>
              <a:rPr lang="en-GB" dirty="0"/>
              <a:t>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greadigol</a:t>
            </a:r>
            <a:r>
              <a:rPr lang="en-GB" dirty="0"/>
              <a:t> </a:t>
            </a:r>
            <a:r>
              <a:rPr lang="en-GB" dirty="0" err="1"/>
              <a:t>wrth</a:t>
            </a:r>
            <a:r>
              <a:rPr lang="en-GB" dirty="0"/>
              <a:t> </a:t>
            </a:r>
            <a:r>
              <a:rPr lang="en-GB" dirty="0" err="1"/>
              <a:t>gyfieithu’r</a:t>
            </a:r>
            <a:r>
              <a:rPr lang="en-GB" dirty="0"/>
              <a:t> </a:t>
            </a:r>
            <a:r>
              <a:rPr lang="en-GB" dirty="0" err="1"/>
              <a:t>ymadrodd</a:t>
            </a:r>
            <a:r>
              <a:rPr lang="en-GB" dirty="0"/>
              <a:t> </a:t>
            </a:r>
            <a:r>
              <a:rPr lang="en-GB" dirty="0" err="1"/>
              <a:t>clo</a:t>
            </a:r>
            <a:r>
              <a:rPr lang="en-GB" dirty="0"/>
              <a:t> –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rhywbeth</a:t>
            </a:r>
            <a:r>
              <a:rPr lang="en-GB" dirty="0"/>
              <a:t> </a:t>
            </a:r>
            <a:r>
              <a:rPr lang="en-GB" dirty="0" err="1"/>
              <a:t>bachog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AD93C-7E29-25A7-666D-B2405BCEF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16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58F8A-75BD-8CF1-7E26-4E525F45F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140CF9-0FA2-8E77-F8C3-BEBC79B6B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B85F7-D608-6D65-4F23-C709571F24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DAA8E-89CB-E3B2-585F-4414830C30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427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02E1D-6159-8249-F23E-60C928C2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42F414-FA8B-9474-FB4A-62C1384A3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31594-3C6A-79E7-B435-5DF0FC8F8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1653B-C69C-BD83-B3CF-289BE02002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93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87F96-F647-E228-7B21-C754FE38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8F182F-7A3D-5BEE-F73B-5C55F77C6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06906-8169-A302-6531-EE6CBFDA2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A97F4-9C69-A5EA-5669-6F51DE6EB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446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C82A7-4E41-45EB-7DEB-5681C2A7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81238E-82B7-261E-6D9D-3688720A9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5A5059-44B0-3B5B-C623-F640D9541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Gall hon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dasg</a:t>
            </a:r>
            <a:r>
              <a:rPr lang="en-GB" dirty="0"/>
              <a:t> </a:t>
            </a:r>
            <a:r>
              <a:rPr lang="en-GB" dirty="0" err="1"/>
              <a:t>cywirio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lafar</a:t>
            </a:r>
            <a:r>
              <a:rPr lang="en-GB" dirty="0"/>
              <a:t>:</a:t>
            </a:r>
          </a:p>
          <a:p>
            <a:r>
              <a:rPr lang="en-GB" dirty="0" err="1"/>
              <a:t>Tymor</a:t>
            </a:r>
            <a:r>
              <a:rPr lang="en-GB" dirty="0"/>
              <a:t> </a:t>
            </a:r>
            <a:r>
              <a:rPr lang="en-GB" dirty="0" err="1"/>
              <a:t>newydd</a:t>
            </a:r>
            <a:r>
              <a:rPr lang="en-GB" dirty="0"/>
              <a:t>, </a:t>
            </a:r>
            <a:r>
              <a:rPr lang="en-GB" dirty="0" err="1"/>
              <a:t>dechrau</a:t>
            </a:r>
            <a:r>
              <a:rPr lang="en-GB" dirty="0"/>
              <a:t> </a:t>
            </a:r>
            <a:r>
              <a:rPr lang="en-GB" dirty="0" err="1"/>
              <a:t>newydd</a:t>
            </a:r>
            <a:r>
              <a:rPr lang="en-GB" dirty="0"/>
              <a:t>.</a:t>
            </a:r>
          </a:p>
          <a:p>
            <a:r>
              <a:rPr lang="en-GB" dirty="0"/>
              <a:t>O le </a:t>
            </a:r>
            <a:r>
              <a:rPr lang="en-GB" dirty="0" err="1"/>
              <a:t>ddaeth</a:t>
            </a:r>
            <a:r>
              <a:rPr lang="en-GB" dirty="0"/>
              <a:t> hon? O ‘r </a:t>
            </a:r>
            <a:r>
              <a:rPr lang="en-GB" dirty="0" err="1"/>
              <a:t>cylch</a:t>
            </a:r>
            <a:r>
              <a:rPr lang="en-GB" dirty="0"/>
              <a:t> </a:t>
            </a:r>
            <a:r>
              <a:rPr lang="en-GB" dirty="0" err="1"/>
              <a:t>bocsio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Tyson Fury? NEU </a:t>
            </a:r>
            <a:r>
              <a:rPr lang="en-GB" dirty="0" err="1"/>
              <a:t>Pwy</a:t>
            </a:r>
            <a:r>
              <a:rPr lang="en-GB" dirty="0"/>
              <a:t> ‘di hon? </a:t>
            </a:r>
            <a:r>
              <a:rPr lang="en-GB" dirty="0" err="1"/>
              <a:t>Chwaer</a:t>
            </a:r>
            <a:r>
              <a:rPr lang="en-GB" dirty="0"/>
              <a:t> Tyson Fury?</a:t>
            </a:r>
          </a:p>
          <a:p>
            <a:r>
              <a:rPr lang="en-GB" dirty="0"/>
              <a:t>Helo, </a:t>
            </a:r>
            <a:r>
              <a:rPr lang="en-GB" dirty="0" err="1"/>
              <a:t>trwbwl</a:t>
            </a:r>
            <a:r>
              <a:rPr lang="en-GB" dirty="0"/>
              <a:t>!</a:t>
            </a:r>
          </a:p>
          <a:p>
            <a:r>
              <a:rPr lang="en-GB" dirty="0" err="1"/>
              <a:t>Dwi’n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ddysgu</a:t>
            </a:r>
            <a:r>
              <a:rPr lang="en-GB" dirty="0"/>
              <a:t> bob dim </a:t>
            </a:r>
            <a:r>
              <a:rPr lang="en-GB" dirty="0" err="1"/>
              <a:t>i</a:t>
            </a:r>
            <a:r>
              <a:rPr lang="en-GB" dirty="0"/>
              <a:t> chi am </a:t>
            </a:r>
            <a:r>
              <a:rPr lang="en-GB" dirty="0" err="1"/>
              <a:t>dyfu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fyny</a:t>
            </a:r>
            <a:r>
              <a:rPr lang="en-GB" dirty="0"/>
              <a:t>/</a:t>
            </a:r>
            <a:r>
              <a:rPr lang="en-GB" dirty="0" err="1"/>
              <a:t>sut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oedolion</a:t>
            </a:r>
            <a:r>
              <a:rPr lang="en-GB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B58FD-569A-E320-782E-764257F266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109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89806-5EB3-D492-CA36-224C24716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D44D25-CA95-EEE5-7C9C-CF4F4AF74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F22EC-472B-5C36-6067-D169AFE87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Dwi’n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gefnogi</a:t>
            </a:r>
            <a:r>
              <a:rPr lang="en-GB" dirty="0"/>
              <a:t> di ac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ymddiried</a:t>
            </a:r>
            <a:r>
              <a:rPr lang="en-GB" dirty="0"/>
              <a:t> </a:t>
            </a:r>
            <a:r>
              <a:rPr lang="en-GB" dirty="0" err="1"/>
              <a:t>ynot</a:t>
            </a:r>
            <a:r>
              <a:rPr lang="en-GB" dirty="0"/>
              <a:t> </a:t>
            </a:r>
            <a:r>
              <a:rPr lang="en-GB" dirty="0" err="1"/>
              <a:t>ti’n</a:t>
            </a:r>
            <a:r>
              <a:rPr lang="en-GB" dirty="0"/>
              <a:t> </a:t>
            </a:r>
            <a:r>
              <a:rPr lang="en-GB" dirty="0" err="1"/>
              <a:t>llwyr</a:t>
            </a:r>
            <a:r>
              <a:rPr lang="en-GB" dirty="0"/>
              <a:t> /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drystio</a:t>
            </a:r>
            <a:r>
              <a:rPr lang="en-GB" dirty="0"/>
              <a:t> </a:t>
            </a:r>
            <a:r>
              <a:rPr lang="en-GB" dirty="0" err="1"/>
              <a:t>di’n</a:t>
            </a:r>
            <a:r>
              <a:rPr lang="en-GB" dirty="0"/>
              <a:t> </a:t>
            </a:r>
            <a:r>
              <a:rPr lang="en-GB" dirty="0" err="1"/>
              <a:t>llwyr</a:t>
            </a:r>
            <a:endParaRPr lang="en-GB" dirty="0"/>
          </a:p>
          <a:p>
            <a:r>
              <a:rPr lang="en-GB" dirty="0"/>
              <a:t>Mae ’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rwbath</a:t>
            </a:r>
            <a:r>
              <a:rPr lang="en-GB" dirty="0"/>
              <a:t> </a:t>
            </a:r>
            <a:r>
              <a:rPr lang="en-GB" dirty="0" err="1"/>
              <a:t>dwi</a:t>
            </a:r>
            <a:r>
              <a:rPr lang="en-GB" dirty="0"/>
              <a:t> </a:t>
            </a:r>
            <a:r>
              <a:rPr lang="en-GB" dirty="0" err="1"/>
              <a:t>ddim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deud</a:t>
            </a:r>
            <a:r>
              <a:rPr lang="en-GB" dirty="0"/>
              <a:t> </a:t>
            </a:r>
            <a:r>
              <a:rPr lang="en-GB" dirty="0" err="1"/>
              <a:t>wrthat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 dirty="0"/>
              <a:t>. </a:t>
            </a:r>
          </a:p>
          <a:p>
            <a:r>
              <a:rPr lang="en-GB" dirty="0"/>
              <a:t>Wyt </a:t>
            </a:r>
            <a:r>
              <a:rPr lang="en-GB" dirty="0" err="1"/>
              <a:t>ti</a:t>
            </a:r>
            <a:r>
              <a:rPr lang="en-GB" dirty="0"/>
              <a:t> </a:t>
            </a:r>
            <a:r>
              <a:rPr lang="en-GB" dirty="0" err="1"/>
              <a:t>byth</a:t>
            </a:r>
            <a:r>
              <a:rPr lang="en-GB" dirty="0"/>
              <a:t> am </a:t>
            </a:r>
            <a:r>
              <a:rPr lang="en-GB" dirty="0" err="1"/>
              <a:t>fadda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mi?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59227-7FAB-B8FE-031B-231F1EC4A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243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D347-BA9D-D007-1357-5E417467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741E0-2A03-46DD-6FA5-460BBF123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1A26B-5BDB-1ED8-7E30-8768E10CF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E5D42-F746-48F5-77BF-DAD954D5F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26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Mae </a:t>
            </a:r>
            <a:r>
              <a:rPr lang="en-GB" dirty="0" err="1"/>
              <a:t>popeth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bosib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713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Fy </a:t>
            </a:r>
            <a:r>
              <a:rPr lang="en-GB" dirty="0" err="1"/>
              <a:t>ffrind</a:t>
            </a:r>
            <a:r>
              <a:rPr lang="en-GB" dirty="0"/>
              <a:t> bob </a:t>
            </a:r>
            <a:r>
              <a:rPr lang="en-GB" dirty="0" err="1"/>
              <a:t>amser</a:t>
            </a:r>
            <a:r>
              <a:rPr lang="en-GB" dirty="0"/>
              <a:t> </a:t>
            </a:r>
            <a:r>
              <a:rPr lang="en-GB" dirty="0" err="1"/>
              <a:t>cinio</a:t>
            </a:r>
            <a:endParaRPr lang="en-GB" dirty="0"/>
          </a:p>
          <a:p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bywyd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amser</a:t>
            </a:r>
            <a:r>
              <a:rPr lang="en-GB" dirty="0"/>
              <a:t> </a:t>
            </a:r>
            <a:r>
              <a:rPr lang="en-GB" dirty="0" err="1"/>
              <a:t>bwyd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148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Paid ag </a:t>
            </a:r>
            <a:r>
              <a:rPr lang="en-GB" dirty="0" err="1"/>
              <a:t>edrych</a:t>
            </a:r>
            <a:r>
              <a:rPr lang="en-GB" dirty="0"/>
              <a:t> arna </a:t>
            </a:r>
            <a:r>
              <a:rPr lang="en-GB" dirty="0" err="1"/>
              <a:t>i</a:t>
            </a:r>
            <a:r>
              <a:rPr lang="en-GB" dirty="0"/>
              <a:t>. </a:t>
            </a:r>
            <a:r>
              <a:rPr lang="en-GB" dirty="0" err="1"/>
              <a:t>Dwi’n</a:t>
            </a:r>
            <a:r>
              <a:rPr lang="en-GB" dirty="0"/>
              <a:t> </a:t>
            </a:r>
            <a:r>
              <a:rPr lang="en-GB" dirty="0" err="1"/>
              <a:t>gaddo</a:t>
            </a:r>
            <a:r>
              <a:rPr lang="en-GB" dirty="0"/>
              <a:t>… mi </a:t>
            </a:r>
            <a:r>
              <a:rPr lang="en-GB" dirty="0" err="1"/>
              <a:t>wna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daro</a:t>
            </a:r>
            <a:r>
              <a:rPr lang="en-GB" dirty="0"/>
              <a:t> </a:t>
            </a:r>
            <a:r>
              <a:rPr lang="en-GB" dirty="0" err="1"/>
              <a:t>fo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wynab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575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Digon</a:t>
            </a:r>
            <a:r>
              <a:rPr lang="en-GB" dirty="0"/>
              <a:t>. Gad </a:t>
            </a:r>
            <a:r>
              <a:rPr lang="en-GB" dirty="0" err="1"/>
              <a:t>lonydd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betha</a:t>
            </a:r>
            <a:r>
              <a:rPr lang="en-GB" dirty="0"/>
              <a:t>/</a:t>
            </a:r>
            <a:r>
              <a:rPr lang="en-GB" dirty="0" err="1"/>
              <a:t>rho’r</a:t>
            </a:r>
            <a:r>
              <a:rPr lang="en-GB" dirty="0"/>
              <a:t> gora </a:t>
            </a:r>
            <a:r>
              <a:rPr lang="en-GB" dirty="0" err="1"/>
              <a:t>iddi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10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1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53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7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56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04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0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1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1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3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08671F-D970-55AF-180B-9A2EB2FC99CA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507038" y="63500"/>
            <a:ext cx="12033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MEWNOL - INTERNAL</a:t>
            </a:r>
          </a:p>
        </p:txBody>
      </p:sp>
    </p:spTree>
    <p:extLst>
      <p:ext uri="{BB962C8B-B14F-4D97-AF65-F5344CB8AC3E}">
        <p14:creationId xmlns:p14="http://schemas.microsoft.com/office/powerpoint/2010/main" val="93759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youtube.com/watch?v=D1GwMGw9a04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79phlhutGL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pGMha_PHS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1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7.xml"/><Relationship Id="rId5" Type="http://schemas.openxmlformats.org/officeDocument/2006/relationships/slide" Target="slide25.xml"/><Relationship Id="rId4" Type="http://schemas.openxmlformats.org/officeDocument/2006/relationships/slide" Target="slide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F6B387-E892-AE33-2DE9-7E39D3B247D3}"/>
              </a:ext>
            </a:extLst>
          </p:cNvPr>
          <p:cNvSpPr txBox="1">
            <a:spLocks/>
          </p:cNvSpPr>
          <p:nvPr/>
        </p:nvSpPr>
        <p:spPr>
          <a:xfrm>
            <a:off x="6225230" y="770458"/>
            <a:ext cx="5334930" cy="30041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8080"/>
                </a:solidFill>
              </a:rPr>
              <a:t>Slogan pa </a:t>
            </a:r>
            <a:r>
              <a:rPr lang="en-US" sz="2400" dirty="0" err="1">
                <a:solidFill>
                  <a:srgbClr val="008080"/>
                </a:solidFill>
              </a:rPr>
              <a:t>siop</a:t>
            </a:r>
            <a:r>
              <a:rPr lang="en-US" sz="2400" dirty="0">
                <a:solidFill>
                  <a:srgbClr val="008080"/>
                </a:solidFill>
              </a:rPr>
              <a:t> </a:t>
            </a:r>
            <a:r>
              <a:rPr lang="en-US" sz="2400" dirty="0" err="1">
                <a:solidFill>
                  <a:srgbClr val="008080"/>
                </a:solidFill>
              </a:rPr>
              <a:t>ydy</a:t>
            </a:r>
            <a:r>
              <a:rPr lang="en-US" sz="2400" dirty="0">
                <a:solidFill>
                  <a:srgbClr val="008080"/>
                </a:solidFill>
              </a:rPr>
              <a:t> </a:t>
            </a:r>
            <a:r>
              <a:rPr lang="en-US" sz="2400" dirty="0" err="1">
                <a:solidFill>
                  <a:srgbClr val="008080"/>
                </a:solidFill>
              </a:rPr>
              <a:t>hwn</a:t>
            </a:r>
            <a:r>
              <a:rPr lang="en-US" sz="2400" dirty="0">
                <a:solidFill>
                  <a:srgbClr val="008080"/>
                </a:solidFill>
              </a:rPr>
              <a:t>?</a:t>
            </a:r>
          </a:p>
          <a:p>
            <a:pPr algn="ctr">
              <a:spcAft>
                <a:spcPts val="600"/>
              </a:spcAft>
            </a:pPr>
            <a:endParaRPr lang="en-US" sz="2400" dirty="0">
              <a:solidFill>
                <a:srgbClr val="00808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008080"/>
                </a:solidFill>
              </a:rPr>
              <a:t>Sut </a:t>
            </a:r>
            <a:r>
              <a:rPr lang="en-US" sz="2400" dirty="0" err="1">
                <a:solidFill>
                  <a:srgbClr val="008080"/>
                </a:solidFill>
              </a:rPr>
              <a:t>fyddech</a:t>
            </a:r>
            <a:r>
              <a:rPr lang="en-US" sz="2400" dirty="0">
                <a:solidFill>
                  <a:srgbClr val="008080"/>
                </a:solidFill>
              </a:rPr>
              <a:t> </a:t>
            </a:r>
            <a:r>
              <a:rPr lang="en-US" sz="2400" dirty="0" err="1">
                <a:solidFill>
                  <a:srgbClr val="008080"/>
                </a:solidFill>
              </a:rPr>
              <a:t>chi’n</a:t>
            </a:r>
            <a:r>
              <a:rPr lang="en-US" sz="2400" dirty="0">
                <a:solidFill>
                  <a:srgbClr val="008080"/>
                </a:solidFill>
              </a:rPr>
              <a:t> </a:t>
            </a:r>
            <a:r>
              <a:rPr lang="en-US" sz="2400" dirty="0" err="1">
                <a:solidFill>
                  <a:srgbClr val="008080"/>
                </a:solidFill>
              </a:rPr>
              <a:t>ei</a:t>
            </a:r>
            <a:r>
              <a:rPr lang="en-US" sz="2400" dirty="0">
                <a:solidFill>
                  <a:srgbClr val="008080"/>
                </a:solidFill>
              </a:rPr>
              <a:t> </a:t>
            </a:r>
            <a:r>
              <a:rPr lang="en-US" sz="2400" dirty="0" err="1">
                <a:solidFill>
                  <a:srgbClr val="008080"/>
                </a:solidFill>
              </a:rPr>
              <a:t>gyfieithu</a:t>
            </a:r>
            <a:r>
              <a:rPr lang="en-US" sz="2400" dirty="0">
                <a:solidFill>
                  <a:srgbClr val="008080"/>
                </a:solidFill>
              </a:rPr>
              <a:t> </a:t>
            </a:r>
            <a:r>
              <a:rPr lang="en-US" sz="2400" dirty="0" err="1">
                <a:solidFill>
                  <a:srgbClr val="008080"/>
                </a:solidFill>
              </a:rPr>
              <a:t>i’r</a:t>
            </a:r>
            <a:r>
              <a:rPr lang="en-US" sz="2400" dirty="0">
                <a:solidFill>
                  <a:srgbClr val="008080"/>
                </a:solidFill>
              </a:rPr>
              <a:t> Gymraeg?</a:t>
            </a:r>
          </a:p>
          <a:p>
            <a:pPr algn="ctr">
              <a:spcAft>
                <a:spcPts val="600"/>
              </a:spcAft>
            </a:pPr>
            <a:endParaRPr lang="en-US" sz="2400" dirty="0">
              <a:solidFill>
                <a:srgbClr val="008080"/>
              </a:solidFill>
            </a:endParaRPr>
          </a:p>
          <a:p>
            <a:pPr algn="ctr">
              <a:spcAft>
                <a:spcPts val="600"/>
              </a:spcAft>
            </a:pPr>
            <a:br>
              <a:rPr lang="en-US" sz="2400" dirty="0">
                <a:solidFill>
                  <a:srgbClr val="008080"/>
                </a:solidFill>
              </a:rPr>
            </a:br>
            <a:endParaRPr lang="en-US" sz="2400" dirty="0">
              <a:solidFill>
                <a:srgbClr val="008080"/>
              </a:solidFill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6" name="Picture 2" descr="Slogan Writing Made Easy: Tips and Examples ⋆ ContentAdore">
            <a:extLst>
              <a:ext uri="{FF2B5EF4-FFF2-40B4-BE49-F238E27FC236}">
                <a16:creationId xmlns:a16="http://schemas.microsoft.com/office/drawing/2014/main" id="{6F06E677-01CC-40D8-AAD0-D9CCD179F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0" r="19750"/>
          <a:stretch>
            <a:fillRect/>
          </a:stretch>
        </p:blipFill>
        <p:spPr bwMode="auto"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6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0553D-62EC-8087-6AB6-1EAC7B26C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8ED5-E56F-9197-0324-FFBE0C0CC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299" y="3429000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chemeClr val="bg1"/>
                </a:solidFill>
              </a:rPr>
            </a:br>
            <a:r>
              <a:rPr lang="en-GB" dirty="0" err="1">
                <a:solidFill>
                  <a:schemeClr val="bg1"/>
                </a:solidFill>
              </a:rPr>
              <a:t>Meddwl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yn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greadigol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wrth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gyfieithu</a:t>
            </a:r>
            <a:r>
              <a:rPr lang="en-GB" dirty="0">
                <a:solidFill>
                  <a:schemeClr val="bg1"/>
                </a:solidFill>
              </a:rPr>
              <a:t> ac is-</a:t>
            </a:r>
            <a:r>
              <a:rPr lang="en-GB" dirty="0" err="1">
                <a:solidFill>
                  <a:schemeClr val="bg1"/>
                </a:solidFill>
              </a:rPr>
              <a:t>deitlo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B0D86A-C262-7591-EBA4-3C8D9431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85" b="25714"/>
          <a:stretch>
            <a:fillRect/>
          </a:stretch>
        </p:blipFill>
        <p:spPr>
          <a:xfrm>
            <a:off x="4291692" y="790630"/>
            <a:ext cx="3608615" cy="189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602BB-BF3D-8594-4DE5-2806DADE2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A1FE7-8F3F-5862-88CC-E95699B49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br>
              <a:rPr lang="en-GB" sz="4200" dirty="0"/>
            </a:br>
            <a:br>
              <a:rPr lang="en-GB" sz="4200" dirty="0"/>
            </a:br>
            <a:r>
              <a:rPr lang="en-GB" sz="4200" dirty="0" err="1">
                <a:solidFill>
                  <a:srgbClr val="008080"/>
                </a:solidFill>
              </a:rPr>
              <a:t>Ydy’r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sloganau</a:t>
            </a:r>
            <a:r>
              <a:rPr lang="en-GB" sz="4200" dirty="0">
                <a:solidFill>
                  <a:srgbClr val="008080"/>
                </a:solidFill>
              </a:rPr>
              <a:t> Cymraeg </a:t>
            </a:r>
            <a:r>
              <a:rPr lang="en-GB" sz="4200" dirty="0" err="1">
                <a:solidFill>
                  <a:srgbClr val="008080"/>
                </a:solidFill>
              </a:rPr>
              <a:t>yn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apelio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atoch</a:t>
            </a:r>
            <a:r>
              <a:rPr lang="en-GB" sz="4200" dirty="0">
                <a:solidFill>
                  <a:srgbClr val="008080"/>
                </a:solidFill>
              </a:rPr>
              <a:t>?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0D531-DFE9-ED04-9025-430176687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1051AB1-3DAD-9DE3-DDBE-FFA599070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6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9F936-30BD-68B7-05D6-1E8B0FE4F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7D9A22-A409-D3D6-1B89-39549B9975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8" r="3328" b="-1"/>
          <a:stretch>
            <a:fillRect/>
          </a:stretch>
        </p:blipFill>
        <p:spPr>
          <a:xfrm>
            <a:off x="838199" y="754148"/>
            <a:ext cx="10902321" cy="517929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CE2B3C6-EFCF-25B7-9D08-CA2D59ED7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3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CE6D1A-B6FF-AAF1-225F-164118D15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57908A8-C546-E12E-A776-E838AB7AE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BA5440-CF67-C521-D22E-449F6115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608" y="611449"/>
            <a:ext cx="5327351" cy="532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30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FE6CDF-F9F5-8704-0BCB-01215151D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6FCAF93-EA7C-DDDA-9C62-4AC8885CC7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829"/>
          <a:stretch>
            <a:fillRect/>
          </a:stretch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15BA5AB-1914-BDBB-833E-41A0B89EA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84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45C17-394F-501E-B058-FEB25CBD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AA8CA-25BC-F5F1-0CF0-C194C4A6F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503" y="1627306"/>
            <a:ext cx="5334930" cy="3004145"/>
          </a:xfrm>
        </p:spPr>
        <p:txBody>
          <a:bodyPr>
            <a:normAutofit/>
          </a:bodyPr>
          <a:lstStyle/>
          <a:p>
            <a:r>
              <a:rPr lang="en-GB" sz="5100" dirty="0">
                <a:solidFill>
                  <a:srgbClr val="008080"/>
                </a:solidFill>
              </a:rPr>
              <a:t>Beth am </a:t>
            </a:r>
            <a:r>
              <a:rPr lang="en-GB" sz="5100" dirty="0" err="1">
                <a:solidFill>
                  <a:srgbClr val="008080"/>
                </a:solidFill>
              </a:rPr>
              <a:t>greu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isdeitlau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ar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gyfer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cyfieithu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hysbyseb</a:t>
            </a:r>
            <a:r>
              <a:rPr lang="en-GB" sz="5100" dirty="0">
                <a:solidFill>
                  <a:srgbClr val="008080"/>
                </a:solidFill>
              </a:rPr>
              <a:t> teledu?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6BA64-6569-DB2A-5757-C854FB5F6E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17CCFA2-15D7-944F-ECFF-179289C38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2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C9DC06-E79D-6BC7-4150-BB9B412AC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3011E8B-A737-66D5-1184-3B6E71178F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46" r="536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7E80DC-F4F7-1BDC-B2CA-703A142FC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204" y="5553214"/>
            <a:ext cx="11210925" cy="74483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Geiriau</a:t>
            </a:r>
            <a:r>
              <a:rPr lang="en-US" sz="2000" dirty="0"/>
              <a:t> </a:t>
            </a:r>
            <a:r>
              <a:rPr lang="en-US" sz="2000" dirty="0" err="1"/>
              <a:t>sydd</a:t>
            </a:r>
            <a:r>
              <a:rPr lang="en-US" sz="2000" dirty="0"/>
              <a:t> </a:t>
            </a:r>
            <a:r>
              <a:rPr lang="en-US" sz="2000" dirty="0" err="1"/>
              <a:t>ar</a:t>
            </a:r>
            <a:r>
              <a:rPr lang="en-US" sz="2000" dirty="0"/>
              <a:t> </a:t>
            </a:r>
            <a:r>
              <a:rPr lang="en-US" sz="2000" dirty="0" err="1"/>
              <a:t>waelod</a:t>
            </a:r>
            <a:r>
              <a:rPr lang="en-US" sz="2000" dirty="0"/>
              <a:t> y </a:t>
            </a:r>
            <a:r>
              <a:rPr lang="en-US" sz="2000" dirty="0" err="1"/>
              <a:t>sgrin</a:t>
            </a:r>
            <a:r>
              <a:rPr lang="en-US" sz="2000" dirty="0"/>
              <a:t> </a:t>
            </a:r>
            <a:r>
              <a:rPr lang="en-US" sz="2000" dirty="0" err="1"/>
              <a:t>mewn</a:t>
            </a:r>
            <a:r>
              <a:rPr lang="en-US" sz="2000" dirty="0"/>
              <a:t> </a:t>
            </a:r>
            <a:r>
              <a:rPr lang="en-US" sz="2000" dirty="0" err="1"/>
              <a:t>ffilm</a:t>
            </a:r>
            <a:r>
              <a:rPr lang="en-US" sz="2000" dirty="0"/>
              <a:t> neu </a:t>
            </a:r>
            <a:r>
              <a:rPr lang="en-US" sz="2000" dirty="0" err="1"/>
              <a:t>hysbyseb</a:t>
            </a:r>
            <a:r>
              <a:rPr lang="en-US" sz="2000" dirty="0"/>
              <a:t>. Maen </a:t>
            </a:r>
            <a:r>
              <a:rPr lang="en-US" sz="2000" dirty="0" err="1"/>
              <a:t>nhw’n</a:t>
            </a:r>
            <a:r>
              <a:rPr lang="en-US" sz="2000" dirty="0"/>
              <a:t> </a:t>
            </a:r>
            <a:r>
              <a:rPr lang="en-US" sz="2000" dirty="0" err="1"/>
              <a:t>dangos</a:t>
            </a:r>
            <a:r>
              <a:rPr lang="en-US" sz="2000" dirty="0"/>
              <a:t> </a:t>
            </a:r>
            <a:r>
              <a:rPr lang="en-US" sz="2000" dirty="0" err="1"/>
              <a:t>beth</a:t>
            </a:r>
            <a:r>
              <a:rPr lang="en-US" sz="2000" dirty="0"/>
              <a:t> </a:t>
            </a:r>
            <a:r>
              <a:rPr lang="en-US" sz="2000" dirty="0" err="1"/>
              <a:t>sy’n</a:t>
            </a:r>
            <a:r>
              <a:rPr lang="en-US" sz="2000" dirty="0"/>
              <a:t> </a:t>
            </a:r>
            <a:r>
              <a:rPr lang="en-US" sz="2000" dirty="0" err="1"/>
              <a:t>cael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ddweud</a:t>
            </a:r>
            <a:r>
              <a:rPr lang="en-US" sz="2000" dirty="0"/>
              <a:t> </a:t>
            </a:r>
            <a:r>
              <a:rPr lang="en-US" sz="2000" dirty="0" err="1"/>
              <a:t>fel</a:t>
            </a:r>
            <a:r>
              <a:rPr lang="en-US" sz="2000" dirty="0"/>
              <a:t> bod </a:t>
            </a:r>
            <a:r>
              <a:rPr lang="en-US" sz="2000" dirty="0" err="1"/>
              <a:t>modd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ddarllen</a:t>
            </a:r>
            <a:r>
              <a:rPr lang="en-US" sz="2000" dirty="0"/>
              <a:t> </a:t>
            </a:r>
            <a:r>
              <a:rPr lang="en-US" sz="2000" dirty="0" err="1"/>
              <a:t>yn</a:t>
            </a:r>
            <a:r>
              <a:rPr lang="en-US" sz="2000" dirty="0"/>
              <a:t> </a:t>
            </a:r>
            <a:r>
              <a:rPr lang="en-US" sz="2000" dirty="0" err="1"/>
              <a:t>ogystal</a:t>
            </a:r>
            <a:r>
              <a:rPr lang="en-US" sz="2000" dirty="0"/>
              <a:t> </a:t>
            </a:r>
            <a:r>
              <a:rPr lang="en-US" sz="2000" dirty="0" err="1"/>
              <a:t>â’i</a:t>
            </a:r>
            <a:r>
              <a:rPr lang="en-US" sz="2000" dirty="0"/>
              <a:t> </a:t>
            </a:r>
            <a:r>
              <a:rPr lang="en-US" sz="2000" dirty="0" err="1"/>
              <a:t>glywed</a:t>
            </a:r>
            <a:r>
              <a:rPr lang="en-US" sz="2000" dirty="0"/>
              <a:t>. </a:t>
            </a:r>
            <a:r>
              <a:rPr lang="en-US" sz="2000" dirty="0" err="1"/>
              <a:t>Gallwch</a:t>
            </a:r>
            <a:r>
              <a:rPr lang="en-US" sz="2000" dirty="0"/>
              <a:t> chi </a:t>
            </a:r>
            <a:r>
              <a:rPr lang="en-US" sz="2000" dirty="0" err="1"/>
              <a:t>ddewis</a:t>
            </a:r>
            <a:r>
              <a:rPr lang="en-US" sz="2000" dirty="0"/>
              <a:t> </a:t>
            </a:r>
            <a:r>
              <a:rPr lang="en-US" sz="2000" dirty="0" err="1"/>
              <a:t>iaith</a:t>
            </a:r>
            <a:r>
              <a:rPr lang="en-US" sz="2000" dirty="0"/>
              <a:t> yr </a:t>
            </a:r>
            <a:r>
              <a:rPr lang="en-US" sz="2000" dirty="0" err="1"/>
              <a:t>isdeitlau</a:t>
            </a:r>
            <a:r>
              <a:rPr lang="en-US" sz="2000" dirty="0"/>
              <a:t> </a:t>
            </a:r>
            <a:r>
              <a:rPr lang="en-US" sz="2000" dirty="0" err="1"/>
              <a:t>fel</a:t>
            </a:r>
            <a:r>
              <a:rPr lang="en-US" sz="2000" dirty="0"/>
              <a:t> </a:t>
            </a:r>
            <a:r>
              <a:rPr lang="en-US" sz="2000" dirty="0" err="1"/>
              <a:t>arfer</a:t>
            </a:r>
            <a:r>
              <a:rPr lang="en-US" sz="2000" dirty="0"/>
              <a:t>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11DEBB-3975-26DD-2A4B-EFF2F9D46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7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3A371-F64E-0EAA-E3D6-D26E5AA4D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FCA18B-FD4F-D33C-7C37-0CE53A53D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288" b="24462"/>
          <a:stretch>
            <a:fillRect/>
          </a:stretch>
        </p:blipFill>
        <p:spPr>
          <a:xfrm>
            <a:off x="92340" y="38271"/>
            <a:ext cx="12073993" cy="67916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AECC7E-BF9A-2901-5F74-4AB0BF92CF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537" y="3694919"/>
            <a:ext cx="11210925" cy="744836"/>
          </a:xfr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/>
              <a:t>Mae </a:t>
            </a:r>
            <a:r>
              <a:rPr lang="en-US" sz="2000" dirty="0" err="1"/>
              <a:t>isdeitlau</a:t>
            </a:r>
            <a:r>
              <a:rPr lang="en-US" sz="2000" dirty="0"/>
              <a:t> </a:t>
            </a:r>
            <a:r>
              <a:rPr lang="en-US" sz="2000" dirty="0" err="1"/>
              <a:t>yn</a:t>
            </a:r>
            <a:r>
              <a:rPr lang="en-US" sz="2000" dirty="0"/>
              <a:t> </a:t>
            </a:r>
            <a:r>
              <a:rPr lang="en-US" sz="2000" dirty="0" err="1"/>
              <a:t>gallu</a:t>
            </a:r>
            <a:r>
              <a:rPr lang="en-US" sz="2000" dirty="0"/>
              <a:t> </a:t>
            </a:r>
            <a:r>
              <a:rPr lang="en-US" sz="2000" dirty="0" err="1"/>
              <a:t>helpu</a:t>
            </a:r>
            <a:r>
              <a:rPr lang="en-US" sz="2000" dirty="0"/>
              <a:t> </a:t>
            </a:r>
            <a:r>
              <a:rPr lang="en-US" sz="2000" dirty="0" err="1"/>
              <a:t>pobl</a:t>
            </a:r>
            <a:r>
              <a:rPr lang="en-US" sz="2000" dirty="0"/>
              <a:t> </a:t>
            </a:r>
            <a:r>
              <a:rPr lang="en-US" sz="2000" dirty="0" err="1"/>
              <a:t>sy’n</a:t>
            </a:r>
            <a:r>
              <a:rPr lang="en-US" sz="2000" dirty="0"/>
              <a:t> </a:t>
            </a:r>
            <a:r>
              <a:rPr lang="en-US" sz="2000" dirty="0" err="1"/>
              <a:t>drwm</a:t>
            </a:r>
            <a:r>
              <a:rPr lang="en-US" sz="2000" dirty="0"/>
              <a:t> </a:t>
            </a:r>
            <a:r>
              <a:rPr lang="en-US" sz="2000" dirty="0" err="1"/>
              <a:t>eu</a:t>
            </a:r>
            <a:r>
              <a:rPr lang="en-US" sz="2000" dirty="0"/>
              <a:t> </a:t>
            </a:r>
            <a:r>
              <a:rPr lang="en-US" sz="2000" dirty="0" err="1"/>
              <a:t>clyw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ddeall</a:t>
            </a:r>
            <a:r>
              <a:rPr lang="en-US" sz="2000" dirty="0"/>
              <a:t> y </a:t>
            </a:r>
            <a:r>
              <a:rPr lang="en-US" sz="2000" dirty="0" err="1"/>
              <a:t>rhaglenni’n</a:t>
            </a:r>
            <a:r>
              <a:rPr lang="en-US" sz="2000" dirty="0"/>
              <a:t> </a:t>
            </a:r>
            <a:r>
              <a:rPr lang="en-US" sz="2000" dirty="0" err="1"/>
              <a:t>llawn</a:t>
            </a:r>
            <a:r>
              <a:rPr lang="en-US" sz="2000" dirty="0"/>
              <a:t> </a:t>
            </a:r>
            <a:r>
              <a:rPr lang="en-US" sz="2000" dirty="0" err="1"/>
              <a:t>yn</a:t>
            </a:r>
            <a:r>
              <a:rPr lang="en-US" sz="2000" dirty="0"/>
              <a:t> </a:t>
            </a:r>
            <a:r>
              <a:rPr lang="en-US" sz="2000" dirty="0" err="1"/>
              <a:t>ogystal</a:t>
            </a:r>
            <a:r>
              <a:rPr lang="en-US" sz="2000" dirty="0"/>
              <a:t> â </a:t>
            </a:r>
            <a:r>
              <a:rPr lang="en-US" sz="2000" dirty="0" err="1"/>
              <a:t>helpu</a:t>
            </a:r>
            <a:r>
              <a:rPr lang="en-US" sz="2000" dirty="0"/>
              <a:t> </a:t>
            </a:r>
            <a:r>
              <a:rPr lang="en-US" sz="2000" dirty="0" err="1"/>
              <a:t>pobl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ddeall</a:t>
            </a:r>
            <a:r>
              <a:rPr lang="en-US" sz="2000" dirty="0"/>
              <a:t> </a:t>
            </a:r>
            <a:r>
              <a:rPr lang="en-US" sz="2000" dirty="0" err="1"/>
              <a:t>rhaglenni</a:t>
            </a:r>
            <a:r>
              <a:rPr lang="en-US" sz="2000" dirty="0"/>
              <a:t> </a:t>
            </a:r>
            <a:r>
              <a:rPr lang="en-US" sz="2000" dirty="0" err="1"/>
              <a:t>mewn</a:t>
            </a:r>
            <a:r>
              <a:rPr lang="en-US" sz="2000" dirty="0"/>
              <a:t> </a:t>
            </a:r>
            <a:r>
              <a:rPr lang="en-US" sz="2000" dirty="0" err="1"/>
              <a:t>ieithoedd</a:t>
            </a:r>
            <a:r>
              <a:rPr lang="en-US" sz="2000" dirty="0"/>
              <a:t> </a:t>
            </a:r>
            <a:r>
              <a:rPr lang="en-US" sz="2000" dirty="0" err="1"/>
              <a:t>eraill</a:t>
            </a:r>
            <a:r>
              <a:rPr lang="en-US" sz="2000" dirty="0"/>
              <a:t>. Gall </a:t>
            </a:r>
            <a:r>
              <a:rPr lang="en-US" sz="2000" dirty="0" err="1"/>
              <a:t>fod</a:t>
            </a:r>
            <a:r>
              <a:rPr lang="en-US" sz="2000" dirty="0"/>
              <a:t> </a:t>
            </a:r>
            <a:r>
              <a:rPr lang="en-US" sz="2000" dirty="0" err="1"/>
              <a:t>yn</a:t>
            </a:r>
            <a:r>
              <a:rPr lang="en-US" sz="2000" dirty="0"/>
              <a:t> </a:t>
            </a:r>
            <a:r>
              <a:rPr lang="en-US" sz="2000" dirty="0" err="1"/>
              <a:t>ffordd</a:t>
            </a:r>
            <a:r>
              <a:rPr lang="en-US" sz="2000" dirty="0"/>
              <a:t> </a:t>
            </a:r>
            <a:r>
              <a:rPr lang="en-US" sz="2000" dirty="0" err="1"/>
              <a:t>wych</a:t>
            </a:r>
            <a:r>
              <a:rPr lang="en-US" sz="2000" dirty="0"/>
              <a:t> o </a:t>
            </a:r>
            <a:r>
              <a:rPr lang="en-US" sz="2000" dirty="0" err="1"/>
              <a:t>ddysgu</a:t>
            </a:r>
            <a:r>
              <a:rPr lang="en-US" sz="2000" dirty="0"/>
              <a:t> </a:t>
            </a:r>
            <a:r>
              <a:rPr lang="en-US" sz="2000" dirty="0" err="1"/>
              <a:t>iaith</a:t>
            </a:r>
            <a:r>
              <a:rPr lang="en-US" sz="2000" dirty="0"/>
              <a:t> </a:t>
            </a:r>
            <a:r>
              <a:rPr lang="en-US" sz="2000" dirty="0" err="1"/>
              <a:t>newydd</a:t>
            </a:r>
            <a:r>
              <a:rPr lang="en-US" sz="2000" dirty="0"/>
              <a:t>.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66CC71B-0453-0510-E65E-81CF6C971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40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220F09-ABE8-9C4F-13D3-F3CF0B8F9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9D1FE-D73C-59B4-B159-7CB85697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826" y="1112969"/>
            <a:ext cx="3937298" cy="41660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Gwyliwch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glip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o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ragl</a:t>
            </a:r>
            <a:r>
              <a:rPr lang="en-US" sz="4400" dirty="0" err="1">
                <a:solidFill>
                  <a:srgbClr val="FFFFFF"/>
                </a:solidFill>
              </a:rPr>
              <a:t>e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 Llais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gael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blas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is-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deitlo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18957-D60E-EC0B-B2D5-246C1727AE55}"/>
              </a:ext>
            </a:extLst>
          </p:cNvPr>
          <p:cNvSpPr txBox="1"/>
          <p:nvPr/>
        </p:nvSpPr>
        <p:spPr>
          <a:xfrm>
            <a:off x="6096000" y="820880"/>
            <a:ext cx="5257799" cy="18715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hlinkClick r:id="rId2"/>
              </a:rPr>
              <a:t>‘O </a:t>
            </a:r>
            <a:r>
              <a:rPr lang="en-GB" sz="2800" dirty="0" err="1">
                <a:hlinkClick r:id="rId2"/>
              </a:rPr>
              <a:t>Gymru</a:t>
            </a:r>
            <a:r>
              <a:rPr lang="en-GB" sz="2800" dirty="0">
                <a:hlinkClick r:id="rId2"/>
              </a:rPr>
              <a:t>’ </a:t>
            </a:r>
            <a:r>
              <a:rPr lang="en-GB" sz="2800" dirty="0" err="1">
                <a:hlinkClick r:id="rId2"/>
              </a:rPr>
              <a:t>gan</a:t>
            </a:r>
            <a:r>
              <a:rPr lang="en-GB" sz="2800" dirty="0">
                <a:hlinkClick r:id="rId2"/>
              </a:rPr>
              <a:t> </a:t>
            </a:r>
            <a:r>
              <a:rPr lang="en-GB" sz="2800" dirty="0" err="1">
                <a:hlinkClick r:id="rId2"/>
              </a:rPr>
              <a:t>hyfforddwyr</a:t>
            </a:r>
            <a:r>
              <a:rPr lang="en-GB" sz="2800" dirty="0">
                <a:hlinkClick r:id="rId2"/>
              </a:rPr>
              <a:t> GWLAD Y GÂN 🔥 | Our incredible Coaches sing O </a:t>
            </a:r>
            <a:r>
              <a:rPr lang="en-GB" sz="2800" dirty="0" err="1">
                <a:hlinkClick r:id="rId2"/>
              </a:rPr>
              <a:t>Gymru</a:t>
            </a:r>
            <a:r>
              <a:rPr lang="en-GB" sz="2800" dirty="0">
                <a:hlinkClick r:id="rId2"/>
              </a:rPr>
              <a:t>! 🏴󠁧󠁢󠁷󠁬󠁳󠁿❤️</a:t>
            </a:r>
            <a:r>
              <a:rPr lang="en-GB" sz="2800" dirty="0"/>
              <a:t> </a:t>
            </a:r>
            <a:endParaRPr lang="en-US" sz="2800" dirty="0">
              <a:solidFill>
                <a:srgbClr val="008080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CA723E5-0FDF-96AB-B60A-CA656CDA4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8" name="Picture 4" descr="S4C - Y Llais, Cyfres 1, Pennod 4">
            <a:extLst>
              <a:ext uri="{FF2B5EF4-FFF2-40B4-BE49-F238E27FC236}">
                <a16:creationId xmlns:a16="http://schemas.microsoft.com/office/drawing/2014/main" id="{477B978D-12D0-E1D8-9891-869AC49C3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603" y="2295012"/>
            <a:ext cx="3405692" cy="191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58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B8FE7-1E64-3D78-0FA4-950CB1DD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BADD1-DDA5-8DAF-1726-539E81DAFC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dirty="0">
                <a:solidFill>
                  <a:srgbClr val="008080"/>
                </a:solidFill>
              </a:rPr>
              <a:t>Beth am </a:t>
            </a:r>
            <a:r>
              <a:rPr lang="en-US" sz="5100" dirty="0" err="1">
                <a:solidFill>
                  <a:srgbClr val="008080"/>
                </a:solidFill>
              </a:rPr>
              <a:t>greu</a:t>
            </a:r>
            <a:r>
              <a:rPr lang="en-US" sz="5100" dirty="0">
                <a:solidFill>
                  <a:srgbClr val="008080"/>
                </a:solidFill>
              </a:rPr>
              <a:t> </a:t>
            </a:r>
            <a:r>
              <a:rPr lang="en-US" sz="5100" dirty="0" err="1">
                <a:solidFill>
                  <a:srgbClr val="008080"/>
                </a:solidFill>
              </a:rPr>
              <a:t>isdeitlau</a:t>
            </a:r>
            <a:r>
              <a:rPr lang="en-US" sz="5100" dirty="0">
                <a:solidFill>
                  <a:srgbClr val="008080"/>
                </a:solidFill>
              </a:rPr>
              <a:t> Cymraeg </a:t>
            </a:r>
            <a:r>
              <a:rPr lang="en-US" sz="5100" dirty="0" err="1">
                <a:solidFill>
                  <a:srgbClr val="008080"/>
                </a:solidFill>
              </a:rPr>
              <a:t>ar</a:t>
            </a:r>
            <a:r>
              <a:rPr lang="en-US" sz="5100" dirty="0">
                <a:solidFill>
                  <a:srgbClr val="008080"/>
                </a:solidFill>
              </a:rPr>
              <a:t> </a:t>
            </a:r>
            <a:r>
              <a:rPr lang="en-US" sz="5100" dirty="0" err="1">
                <a:solidFill>
                  <a:srgbClr val="008080"/>
                </a:solidFill>
              </a:rPr>
              <a:t>gyfer</a:t>
            </a:r>
            <a:r>
              <a:rPr lang="en-US" sz="5100" dirty="0">
                <a:solidFill>
                  <a:srgbClr val="008080"/>
                </a:solidFill>
              </a:rPr>
              <a:t> </a:t>
            </a:r>
            <a:r>
              <a:rPr lang="en-US" sz="5100" dirty="0" err="1">
                <a:solidFill>
                  <a:srgbClr val="008080"/>
                </a:solidFill>
              </a:rPr>
              <a:t>hysbyseb</a:t>
            </a:r>
            <a:r>
              <a:rPr lang="en-US" sz="5100" dirty="0">
                <a:solidFill>
                  <a:srgbClr val="008080"/>
                </a:solidFill>
              </a:rPr>
              <a:t> McDonald’s?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8F45D7-A156-5A41-38B3-8EBC1A8B633B}"/>
              </a:ext>
            </a:extLst>
          </p:cNvPr>
          <p:cNvSpPr txBox="1"/>
          <p:nvPr/>
        </p:nvSpPr>
        <p:spPr>
          <a:xfrm>
            <a:off x="6194715" y="3836197"/>
            <a:ext cx="5334931" cy="2189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hlinkClick r:id="rId2"/>
              </a:rPr>
              <a:t> Self Control Who I McDonald's</a:t>
            </a:r>
            <a:endParaRPr lang="en-US" sz="24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ECD3E5C-ECCD-080F-448B-E0B630B998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09" r="16407" b="-2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446FA4C-2E77-C5A0-0466-830230DC0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56BA64-6569-DB2A-5757-C854FB5F6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"/>
          <a:stretch>
            <a:fillRect/>
          </a:stretch>
        </p:blipFill>
        <p:spPr>
          <a:xfrm>
            <a:off x="10847254" y="5513255"/>
            <a:ext cx="1344746" cy="1344746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985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FB7C06-A228-F2A0-2496-37960E92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6F0F510-150C-9FAF-757E-14E98F8DF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C6982B-6B13-035D-1B2B-58F58E0AC795}"/>
              </a:ext>
            </a:extLst>
          </p:cNvPr>
          <p:cNvSpPr txBox="1">
            <a:spLocks/>
          </p:cNvSpPr>
          <p:nvPr/>
        </p:nvSpPr>
        <p:spPr>
          <a:xfrm>
            <a:off x="495771" y="605810"/>
            <a:ext cx="5173671" cy="5022830"/>
          </a:xfrm>
          <a:prstGeom prst="rect">
            <a:avLst/>
          </a:prstGeom>
          <a:solidFill>
            <a:schemeClr val="bg1"/>
          </a:solidFill>
          <a:ln w="28575">
            <a:solidFill>
              <a:srgbClr val="00808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000" dirty="0">
                <a:solidFill>
                  <a:srgbClr val="008080"/>
                </a:solidFill>
              </a:rPr>
              <a:t>To the people who reach into a </a:t>
            </a:r>
            <a:r>
              <a:rPr lang="en-GB" sz="4000" dirty="0">
                <a:solidFill>
                  <a:srgbClr val="008080"/>
                </a:solidFill>
                <a:highlight>
                  <a:srgbClr val="FFFF00"/>
                </a:highlight>
              </a:rPr>
              <a:t>carton</a:t>
            </a:r>
            <a:r>
              <a:rPr lang="en-GB" sz="4000" dirty="0">
                <a:solidFill>
                  <a:srgbClr val="008080"/>
                </a:solidFill>
              </a:rPr>
              <a:t> of warm, </a:t>
            </a:r>
            <a:r>
              <a:rPr lang="en-GB" sz="4000" dirty="0">
                <a:solidFill>
                  <a:srgbClr val="008080"/>
                </a:solidFill>
                <a:highlight>
                  <a:srgbClr val="FFFF00"/>
                </a:highlight>
              </a:rPr>
              <a:t>crispy</a:t>
            </a:r>
            <a:r>
              <a:rPr lang="en-GB" sz="4000" dirty="0">
                <a:solidFill>
                  <a:srgbClr val="008080"/>
                </a:solidFill>
              </a:rPr>
              <a:t>, </a:t>
            </a:r>
            <a:r>
              <a:rPr lang="en-GB" sz="4000" dirty="0">
                <a:solidFill>
                  <a:srgbClr val="008080"/>
                </a:solidFill>
                <a:highlight>
                  <a:srgbClr val="FFFF00"/>
                </a:highlight>
              </a:rPr>
              <a:t>golden</a:t>
            </a:r>
            <a:r>
              <a:rPr lang="en-GB" sz="4000" dirty="0">
                <a:solidFill>
                  <a:srgbClr val="008080"/>
                </a:solidFill>
              </a:rPr>
              <a:t>, perfectly salted McDonald’s world famous fries and return with just one, who are you and how do you do that?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56F3AD-C9ED-BB67-23A3-30105B4B963F}"/>
              </a:ext>
            </a:extLst>
          </p:cNvPr>
          <p:cNvSpPr txBox="1"/>
          <p:nvPr/>
        </p:nvSpPr>
        <p:spPr>
          <a:xfrm>
            <a:off x="6522560" y="605810"/>
            <a:ext cx="5173671" cy="2092881"/>
          </a:xfrm>
          <a:prstGeom prst="rect">
            <a:avLst/>
          </a:prstGeom>
          <a:noFill/>
          <a:ln w="28575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endParaRPr lang="en-GB" sz="2800" dirty="0"/>
          </a:p>
          <a:p>
            <a:r>
              <a:rPr lang="en-GB" sz="2800" b="1" dirty="0"/>
              <a:t>Cam 1 </a:t>
            </a:r>
            <a:r>
              <a:rPr lang="en-GB" sz="2800" dirty="0"/>
              <a:t>– </a:t>
            </a:r>
            <a:r>
              <a:rPr lang="en-GB" sz="2800" dirty="0" err="1"/>
              <a:t>Tanlinellwch</a:t>
            </a:r>
            <a:r>
              <a:rPr lang="en-GB" sz="2800" dirty="0"/>
              <a:t> </a:t>
            </a:r>
            <a:r>
              <a:rPr lang="en-GB" sz="2800" dirty="0" err="1"/>
              <a:t>unrhyw</a:t>
            </a:r>
            <a:r>
              <a:rPr lang="en-GB" sz="2800" dirty="0"/>
              <a:t> </a:t>
            </a:r>
            <a:r>
              <a:rPr lang="en-GB" sz="2800" dirty="0" err="1"/>
              <a:t>eirfa</a:t>
            </a:r>
            <a:r>
              <a:rPr lang="en-GB" sz="2800" dirty="0"/>
              <a:t> </a:t>
            </a:r>
            <a:r>
              <a:rPr lang="en-GB" sz="2800" dirty="0" err="1"/>
              <a:t>ddieithr</a:t>
            </a:r>
            <a:r>
              <a:rPr lang="en-GB" sz="2800" dirty="0"/>
              <a:t> a </a:t>
            </a:r>
            <a:r>
              <a:rPr lang="en-GB" sz="2800" dirty="0" err="1"/>
              <a:t>dod</a:t>
            </a:r>
            <a:r>
              <a:rPr lang="en-GB" sz="2800" dirty="0"/>
              <a:t> o </a:t>
            </a:r>
            <a:r>
              <a:rPr lang="en-GB" sz="2800" dirty="0" err="1"/>
              <a:t>hyd</a:t>
            </a:r>
            <a:r>
              <a:rPr lang="en-GB" sz="2800" dirty="0"/>
              <a:t> </a:t>
            </a:r>
            <a:r>
              <a:rPr lang="en-GB" sz="2800" dirty="0" err="1"/>
              <a:t>iddyn</a:t>
            </a:r>
            <a:r>
              <a:rPr lang="en-GB" sz="2800" dirty="0"/>
              <a:t> </a:t>
            </a:r>
            <a:r>
              <a:rPr lang="en-GB" sz="2800" dirty="0" err="1"/>
              <a:t>nhw</a:t>
            </a:r>
            <a:r>
              <a:rPr lang="en-GB" sz="2800" dirty="0"/>
              <a:t> </a:t>
            </a:r>
            <a:r>
              <a:rPr lang="en-GB" sz="2800" dirty="0" err="1"/>
              <a:t>mewn</a:t>
            </a:r>
            <a:r>
              <a:rPr lang="en-GB" sz="2800" dirty="0"/>
              <a:t> </a:t>
            </a:r>
            <a:r>
              <a:rPr lang="en-GB" sz="2800" dirty="0" err="1"/>
              <a:t>geiriadur</a:t>
            </a:r>
            <a:r>
              <a:rPr lang="en-GB" sz="2800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199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B5DBB7-8989-4963-C4EC-09EB58892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3A57C81-2910-6D8B-A377-60B3B13C4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6657A4-2F86-FAE5-1F9E-777C1469CCA0}"/>
              </a:ext>
            </a:extLst>
          </p:cNvPr>
          <p:cNvSpPr txBox="1">
            <a:spLocks/>
          </p:cNvSpPr>
          <p:nvPr/>
        </p:nvSpPr>
        <p:spPr>
          <a:xfrm>
            <a:off x="495771" y="605810"/>
            <a:ext cx="5173671" cy="5022830"/>
          </a:xfrm>
          <a:prstGeom prst="rect">
            <a:avLst/>
          </a:prstGeom>
          <a:solidFill>
            <a:schemeClr val="bg1"/>
          </a:solidFill>
          <a:ln w="28575">
            <a:solidFill>
              <a:srgbClr val="00808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000" dirty="0">
                <a:solidFill>
                  <a:srgbClr val="008080"/>
                </a:solidFill>
              </a:rPr>
              <a:t>To the people who </a:t>
            </a:r>
            <a:r>
              <a:rPr lang="en-GB" sz="4000" dirty="0">
                <a:solidFill>
                  <a:srgbClr val="008080"/>
                </a:solidFill>
                <a:highlight>
                  <a:srgbClr val="00FFFF"/>
                </a:highlight>
              </a:rPr>
              <a:t>reach into </a:t>
            </a:r>
            <a:r>
              <a:rPr lang="en-GB" sz="4000" dirty="0">
                <a:solidFill>
                  <a:srgbClr val="008080"/>
                </a:solidFill>
              </a:rPr>
              <a:t>a carton of warm, crispy, golden, </a:t>
            </a:r>
            <a:r>
              <a:rPr lang="en-GB" sz="4000" dirty="0">
                <a:solidFill>
                  <a:srgbClr val="008080"/>
                </a:solidFill>
                <a:highlight>
                  <a:srgbClr val="00FFFF"/>
                </a:highlight>
              </a:rPr>
              <a:t>perfectly salted </a:t>
            </a:r>
            <a:r>
              <a:rPr lang="en-GB" sz="4000" dirty="0">
                <a:solidFill>
                  <a:srgbClr val="008080"/>
                </a:solidFill>
              </a:rPr>
              <a:t>McDonald’s world famous fries and </a:t>
            </a:r>
            <a:r>
              <a:rPr lang="en-GB" sz="4000" dirty="0">
                <a:solidFill>
                  <a:srgbClr val="008080"/>
                </a:solidFill>
                <a:highlight>
                  <a:srgbClr val="00FFFF"/>
                </a:highlight>
              </a:rPr>
              <a:t>return with just one</a:t>
            </a:r>
            <a:r>
              <a:rPr lang="en-GB" sz="4000" dirty="0">
                <a:solidFill>
                  <a:srgbClr val="008080"/>
                </a:solidFill>
              </a:rPr>
              <a:t>, who are you and </a:t>
            </a:r>
            <a:r>
              <a:rPr lang="en-GB" sz="4000" dirty="0">
                <a:solidFill>
                  <a:srgbClr val="008080"/>
                </a:solidFill>
                <a:highlight>
                  <a:srgbClr val="00FFFF"/>
                </a:highlight>
              </a:rPr>
              <a:t>how do you do that?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D5C8EA-D81E-5AA5-E9CF-D2F8E249AF1D}"/>
              </a:ext>
            </a:extLst>
          </p:cNvPr>
          <p:cNvSpPr txBox="1"/>
          <p:nvPr/>
        </p:nvSpPr>
        <p:spPr>
          <a:xfrm>
            <a:off x="6522560" y="605810"/>
            <a:ext cx="5173671" cy="2523768"/>
          </a:xfrm>
          <a:prstGeom prst="rect">
            <a:avLst/>
          </a:prstGeom>
          <a:noFill/>
          <a:ln w="28575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endParaRPr lang="en-GB" sz="2800" dirty="0"/>
          </a:p>
          <a:p>
            <a:r>
              <a:rPr lang="en-GB" sz="2800" b="1" dirty="0"/>
              <a:t>Cam 2 </a:t>
            </a:r>
            <a:r>
              <a:rPr lang="en-GB" sz="2800" dirty="0"/>
              <a:t>– </a:t>
            </a:r>
            <a:r>
              <a:rPr lang="en-GB" sz="2800" dirty="0" err="1"/>
              <a:t>Trafodwch</a:t>
            </a:r>
            <a:r>
              <a:rPr lang="en-GB" sz="2800" dirty="0"/>
              <a:t> </a:t>
            </a:r>
            <a:r>
              <a:rPr lang="en-GB" sz="2800" dirty="0" err="1"/>
              <a:t>unrhyw</a:t>
            </a:r>
            <a:r>
              <a:rPr lang="en-GB" sz="2800" dirty="0"/>
              <a:t> </a:t>
            </a:r>
            <a:r>
              <a:rPr lang="en-GB" sz="2800" dirty="0" err="1"/>
              <a:t>ymadroddion</a:t>
            </a:r>
            <a:r>
              <a:rPr lang="en-GB" sz="2800" dirty="0"/>
              <a:t> </a:t>
            </a:r>
            <a:r>
              <a:rPr lang="en-GB" sz="2800" dirty="0" err="1"/>
              <a:t>sydd</a:t>
            </a:r>
            <a:r>
              <a:rPr lang="en-GB" sz="2800" dirty="0"/>
              <a:t> </a:t>
            </a:r>
            <a:r>
              <a:rPr lang="en-GB" sz="2800" dirty="0" err="1"/>
              <a:t>angen</a:t>
            </a:r>
            <a:r>
              <a:rPr lang="en-GB" sz="2800" dirty="0"/>
              <a:t>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cyfieithu’n</a:t>
            </a:r>
            <a:r>
              <a:rPr lang="en-GB" sz="2800" dirty="0"/>
              <a:t> </a:t>
            </a:r>
            <a:r>
              <a:rPr lang="en-GB" sz="2800" dirty="0" err="1"/>
              <a:t>greadigol</a:t>
            </a:r>
            <a:r>
              <a:rPr lang="en-GB" sz="2800" dirty="0"/>
              <a:t>.</a:t>
            </a:r>
          </a:p>
          <a:p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588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F3F27-3D4D-1081-E3F5-00E9A0F23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578B4FA-6E86-2F23-3910-782042037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48CFB9-392A-E74D-7CB6-1CBD882F072F}"/>
              </a:ext>
            </a:extLst>
          </p:cNvPr>
          <p:cNvSpPr txBox="1">
            <a:spLocks/>
          </p:cNvSpPr>
          <p:nvPr/>
        </p:nvSpPr>
        <p:spPr>
          <a:xfrm>
            <a:off x="526251" y="1477680"/>
            <a:ext cx="5173671" cy="5004399"/>
          </a:xfrm>
          <a:prstGeom prst="rect">
            <a:avLst/>
          </a:prstGeom>
          <a:solidFill>
            <a:schemeClr val="bg1"/>
          </a:solidFill>
          <a:ln w="28575">
            <a:solidFill>
              <a:srgbClr val="00808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GB" sz="4000" dirty="0">
                <a:solidFill>
                  <a:srgbClr val="008080"/>
                </a:solidFill>
              </a:rPr>
              <a:t>To the people who reach into a carton of warm, crispy, golden, perfectly salted McDonald’s world famous fries and return with just one, who are you and how do you do that?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2B337C-8071-3DAB-14C0-2BDD91E17CF5}"/>
              </a:ext>
            </a:extLst>
          </p:cNvPr>
          <p:cNvSpPr txBox="1"/>
          <p:nvPr/>
        </p:nvSpPr>
        <p:spPr>
          <a:xfrm>
            <a:off x="6553040" y="1434245"/>
            <a:ext cx="5173671" cy="5078313"/>
          </a:xfrm>
          <a:prstGeom prst="rect">
            <a:avLst/>
          </a:prstGeom>
          <a:noFill/>
          <a:ln w="28575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  <a:p>
            <a:pPr algn="ctr"/>
            <a:r>
              <a:rPr lang="en-GB" sz="3200" dirty="0" err="1"/>
              <a:t>I’r</a:t>
            </a:r>
            <a:r>
              <a:rPr lang="en-GB" sz="3200" dirty="0"/>
              <a:t> </a:t>
            </a:r>
            <a:r>
              <a:rPr lang="en-GB" sz="3200" dirty="0" err="1"/>
              <a:t>bobl</a:t>
            </a:r>
            <a:r>
              <a:rPr lang="en-GB" sz="3200" dirty="0"/>
              <a:t> </a:t>
            </a:r>
            <a:r>
              <a:rPr lang="en-GB" sz="3200" dirty="0" err="1"/>
              <a:t>sy’n</a:t>
            </a:r>
            <a:r>
              <a:rPr lang="en-GB" sz="3200" dirty="0"/>
              <a:t> </a:t>
            </a:r>
            <a:r>
              <a:rPr lang="en-GB" sz="3200" dirty="0" err="1"/>
              <a:t>gallu</a:t>
            </a:r>
            <a:r>
              <a:rPr lang="en-GB" sz="3200" dirty="0"/>
              <a:t> </a:t>
            </a:r>
            <a:r>
              <a:rPr lang="en-GB" sz="3200" dirty="0" err="1"/>
              <a:t>ymestyn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focs</a:t>
            </a:r>
            <a:r>
              <a:rPr lang="en-GB" sz="3200" dirty="0"/>
              <a:t> o </a:t>
            </a:r>
            <a:r>
              <a:rPr lang="en-GB" sz="3200" dirty="0" err="1"/>
              <a:t>sglodion</a:t>
            </a:r>
            <a:r>
              <a:rPr lang="en-GB" sz="3200" dirty="0"/>
              <a:t> </a:t>
            </a:r>
            <a:r>
              <a:rPr lang="en-GB" sz="3200" dirty="0" err="1"/>
              <a:t>byd-enwog</a:t>
            </a:r>
            <a:r>
              <a:rPr lang="en-GB" sz="3200" dirty="0"/>
              <a:t> McDonald’s – </a:t>
            </a:r>
            <a:r>
              <a:rPr lang="en-GB" sz="3200" dirty="0" err="1"/>
              <a:t>rhai</a:t>
            </a:r>
            <a:r>
              <a:rPr lang="en-GB" sz="3200" dirty="0"/>
              <a:t> </a:t>
            </a:r>
            <a:r>
              <a:rPr lang="en-GB" sz="3200" dirty="0" err="1"/>
              <a:t>cynnes</a:t>
            </a:r>
            <a:r>
              <a:rPr lang="en-GB" sz="3200" dirty="0"/>
              <a:t>, </a:t>
            </a:r>
            <a:r>
              <a:rPr lang="en-GB" sz="3200" dirty="0" err="1"/>
              <a:t>crensiog</a:t>
            </a:r>
            <a:r>
              <a:rPr lang="en-GB" sz="3200" dirty="0"/>
              <a:t>, </a:t>
            </a:r>
            <a:r>
              <a:rPr lang="en-GB" sz="3200" dirty="0" err="1"/>
              <a:t>euraidd</a:t>
            </a:r>
            <a:r>
              <a:rPr lang="en-GB" sz="3200" dirty="0"/>
              <a:t> </a:t>
            </a:r>
            <a:r>
              <a:rPr lang="en-GB" sz="3200" dirty="0" err="1"/>
              <a:t>wedi</a:t>
            </a:r>
            <a:r>
              <a:rPr lang="en-GB" sz="3200" dirty="0"/>
              <a:t> </a:t>
            </a:r>
            <a:r>
              <a:rPr lang="en-GB" sz="3200" dirty="0" err="1"/>
              <a:t>eu</a:t>
            </a:r>
            <a:r>
              <a:rPr lang="en-GB" sz="3200" dirty="0"/>
              <a:t> </a:t>
            </a:r>
            <a:r>
              <a:rPr lang="en-GB" sz="3200" dirty="0" err="1"/>
              <a:t>halltu’n</a:t>
            </a:r>
            <a:r>
              <a:rPr lang="en-GB" sz="3200" dirty="0"/>
              <a:t> </a:t>
            </a:r>
            <a:r>
              <a:rPr lang="en-GB" sz="3200" dirty="0" err="1"/>
              <a:t>berffaith</a:t>
            </a:r>
            <a:r>
              <a:rPr lang="en-GB" sz="3200" dirty="0"/>
              <a:t> – a </a:t>
            </a:r>
            <a:r>
              <a:rPr lang="en-GB" sz="3200" dirty="0" err="1"/>
              <a:t>chymryd</a:t>
            </a:r>
            <a:r>
              <a:rPr lang="en-GB" sz="3200" dirty="0"/>
              <a:t> dim </a:t>
            </a:r>
            <a:r>
              <a:rPr lang="en-GB" sz="3200" dirty="0" err="1"/>
              <a:t>ond</a:t>
            </a:r>
            <a:r>
              <a:rPr lang="en-GB" sz="3200" dirty="0"/>
              <a:t> un… </a:t>
            </a:r>
            <a:r>
              <a:rPr lang="en-GB" sz="3200" dirty="0" err="1"/>
              <a:t>pwy</a:t>
            </a:r>
            <a:r>
              <a:rPr lang="en-GB" sz="3200" dirty="0"/>
              <a:t> </a:t>
            </a:r>
            <a:r>
              <a:rPr lang="en-GB" sz="3200" dirty="0" err="1"/>
              <a:t>ar</a:t>
            </a:r>
            <a:r>
              <a:rPr lang="en-GB" sz="3200" dirty="0"/>
              <a:t> </a:t>
            </a:r>
            <a:r>
              <a:rPr lang="en-GB" sz="3200" dirty="0" err="1"/>
              <a:t>wyneb</a:t>
            </a:r>
            <a:r>
              <a:rPr lang="en-GB" sz="3200" dirty="0"/>
              <a:t> y </a:t>
            </a:r>
            <a:r>
              <a:rPr lang="en-GB" sz="3200" dirty="0" err="1"/>
              <a:t>ddaear</a:t>
            </a:r>
            <a:r>
              <a:rPr lang="en-GB" sz="3200" dirty="0"/>
              <a:t> </a:t>
            </a:r>
            <a:r>
              <a:rPr lang="en-GB" sz="3200" dirty="0" err="1"/>
              <a:t>ydych</a:t>
            </a:r>
            <a:r>
              <a:rPr lang="en-GB" sz="3200" dirty="0"/>
              <a:t> chi a </a:t>
            </a:r>
            <a:r>
              <a:rPr lang="en-GB" sz="3200" dirty="0" err="1"/>
              <a:t>sut</a:t>
            </a:r>
            <a:r>
              <a:rPr lang="en-GB" sz="3200" dirty="0"/>
              <a:t> </a:t>
            </a:r>
            <a:r>
              <a:rPr lang="en-GB" sz="3200" dirty="0" err="1"/>
              <a:t>ydych</a:t>
            </a:r>
            <a:r>
              <a:rPr lang="en-GB" sz="3200" dirty="0"/>
              <a:t> </a:t>
            </a:r>
            <a:r>
              <a:rPr lang="en-GB" sz="3200" dirty="0" err="1"/>
              <a:t>chi’n</a:t>
            </a:r>
            <a:r>
              <a:rPr lang="en-GB" sz="3200" dirty="0"/>
              <a:t> </a:t>
            </a:r>
            <a:r>
              <a:rPr lang="en-GB" sz="3200" dirty="0" err="1"/>
              <a:t>llwyddo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wneud</a:t>
            </a:r>
            <a:r>
              <a:rPr lang="en-GB" sz="3200" dirty="0"/>
              <a:t> y </a:t>
            </a:r>
            <a:r>
              <a:rPr lang="en-GB" sz="3200" dirty="0" err="1"/>
              <a:t>fath</a:t>
            </a:r>
            <a:r>
              <a:rPr lang="en-GB" sz="3200" dirty="0"/>
              <a:t> </a:t>
            </a:r>
            <a:r>
              <a:rPr lang="en-GB" sz="3200" dirty="0" err="1"/>
              <a:t>beth</a:t>
            </a:r>
            <a:r>
              <a:rPr lang="en-GB" sz="3200" dirty="0"/>
              <a:t>?</a:t>
            </a:r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9F9686-8338-7297-59C7-CA2A533A9E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666" b="37926"/>
          <a:stretch>
            <a:fillRect/>
          </a:stretch>
        </p:blipFill>
        <p:spPr>
          <a:xfrm>
            <a:off x="3840481" y="-142239"/>
            <a:ext cx="4572000" cy="21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8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32FEF5-BA31-7509-B68E-00CC377EF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C6F888E-7600-6243-98AC-7A3F6A519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6156AF-B5E7-910A-88B2-F83970D9D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29" y="1685771"/>
            <a:ext cx="5334930" cy="3004145"/>
          </a:xfrm>
        </p:spPr>
        <p:txBody>
          <a:bodyPr>
            <a:normAutofit/>
          </a:bodyPr>
          <a:lstStyle/>
          <a:p>
            <a:r>
              <a:rPr lang="en-GB" sz="3300" dirty="0" err="1">
                <a:solidFill>
                  <a:srgbClr val="008080"/>
                </a:solidFill>
              </a:rPr>
              <a:t>Gwyliwch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hysbyseb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o’r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ddrama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boblogaidd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i="1" dirty="0">
                <a:solidFill>
                  <a:srgbClr val="008080"/>
                </a:solidFill>
              </a:rPr>
              <a:t>Waterloo Road</a:t>
            </a:r>
            <a:r>
              <a:rPr lang="en-GB" sz="3300" dirty="0">
                <a:solidFill>
                  <a:srgbClr val="008080"/>
                </a:solidFill>
              </a:rPr>
              <a:t> a </a:t>
            </a:r>
            <a:r>
              <a:rPr lang="en-GB" sz="3300" dirty="0" err="1">
                <a:solidFill>
                  <a:srgbClr val="008080"/>
                </a:solidFill>
              </a:rPr>
              <a:t>phrawfddarllen</a:t>
            </a:r>
            <a:r>
              <a:rPr lang="en-GB" sz="3300" dirty="0">
                <a:solidFill>
                  <a:srgbClr val="008080"/>
                </a:solidFill>
              </a:rPr>
              <a:t> yr </a:t>
            </a:r>
            <a:r>
              <a:rPr lang="en-GB" sz="3300" dirty="0" err="1">
                <a:solidFill>
                  <a:srgbClr val="008080"/>
                </a:solidFill>
              </a:rPr>
              <a:t>isdeitlau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sydd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wedi’u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creu</a:t>
            </a:r>
            <a:r>
              <a:rPr lang="en-GB" sz="3300" dirty="0">
                <a:solidFill>
                  <a:srgbClr val="008080"/>
                </a:solidFill>
              </a:rPr>
              <a:t> </a:t>
            </a:r>
            <a:r>
              <a:rPr lang="en-GB" sz="3300" dirty="0" err="1">
                <a:solidFill>
                  <a:srgbClr val="008080"/>
                </a:solidFill>
              </a:rPr>
              <a:t>gan</a:t>
            </a:r>
            <a:r>
              <a:rPr lang="en-GB" sz="3300" dirty="0">
                <a:solidFill>
                  <a:srgbClr val="008080"/>
                </a:solidFill>
              </a:rPr>
              <a:t> Google Translate.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F7AE03-781E-DC8C-E695-078D66FEA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A07D272-E703-94DE-D6CD-722BC30CC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34A29E-3643-F55F-1E1D-52BC1C255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60920F-1348-60C9-F10A-E77941A6D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A3ABA77-4804-2FD3-E265-EE7A202EF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5DD6AD-230E-CC9B-5839-552DAF2205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971E571-FF30-C9BE-E790-E184E6E79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B76C0EE-C19C-74A1-333E-255C77D69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45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7E554-5888-93A3-3C5B-10051FEB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2F307-B676-6A7A-2CB9-E8088A00D2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</p:spPr>
        <p:txBody>
          <a:bodyPr>
            <a:noAutofit/>
          </a:bodyPr>
          <a:lstStyle/>
          <a:p>
            <a:pPr algn="r"/>
            <a:r>
              <a:rPr lang="en-GB" sz="3600" dirty="0" err="1">
                <a:solidFill>
                  <a:srgbClr val="FFFFFF"/>
                </a:solidFill>
              </a:rPr>
              <a:t>Wrth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gyfieithu</a:t>
            </a:r>
            <a:r>
              <a:rPr lang="en-GB" sz="3600" dirty="0">
                <a:solidFill>
                  <a:srgbClr val="FFFFFF"/>
                </a:solidFill>
              </a:rPr>
              <a:t> neu </a:t>
            </a:r>
            <a:r>
              <a:rPr lang="en-GB" sz="3600" dirty="0" err="1">
                <a:solidFill>
                  <a:srgbClr val="FFFFFF"/>
                </a:solidFill>
              </a:rPr>
              <a:t>greu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isdeitlau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mae’n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bwysig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eich</a:t>
            </a:r>
            <a:r>
              <a:rPr lang="en-GB" sz="3600" dirty="0">
                <a:solidFill>
                  <a:srgbClr val="FFFFFF"/>
                </a:solidFill>
              </a:rPr>
              <a:t> bod </a:t>
            </a:r>
            <a:r>
              <a:rPr lang="en-GB" sz="3600" dirty="0" err="1">
                <a:solidFill>
                  <a:srgbClr val="FFFFFF"/>
                </a:solidFill>
              </a:rPr>
              <a:t>chi’n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ystyried</a:t>
            </a:r>
            <a:r>
              <a:rPr lang="en-GB" sz="3600" dirty="0">
                <a:solidFill>
                  <a:srgbClr val="FFFFFF"/>
                </a:solidFill>
              </a:rPr>
              <a:t> y math o </a:t>
            </a:r>
            <a:r>
              <a:rPr lang="en-GB" sz="3600" dirty="0" err="1">
                <a:solidFill>
                  <a:srgbClr val="FFFFFF"/>
                </a:solidFill>
              </a:rPr>
              <a:t>iaith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i’w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defnyddio</a:t>
            </a:r>
            <a:r>
              <a:rPr lang="en-GB" sz="3600" dirty="0">
                <a:solidFill>
                  <a:srgbClr val="FFFFFF"/>
                </a:solidFill>
              </a:rPr>
              <a:t>. </a:t>
            </a:r>
            <a:r>
              <a:rPr lang="en-GB" sz="3600" dirty="0" err="1">
                <a:solidFill>
                  <a:srgbClr val="FFFFFF"/>
                </a:solidFill>
              </a:rPr>
              <a:t>Rhaid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dewis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iaith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sy’n</a:t>
            </a:r>
            <a:r>
              <a:rPr lang="en-GB" sz="3600" dirty="0">
                <a:solidFill>
                  <a:srgbClr val="FFFFFF"/>
                </a:solidFill>
              </a:rPr>
              <a:t> addas </a:t>
            </a:r>
            <a:r>
              <a:rPr lang="en-GB" sz="3600" dirty="0" err="1">
                <a:solidFill>
                  <a:srgbClr val="FFFFFF"/>
                </a:solidFill>
              </a:rPr>
              <a:t>i’r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stori</a:t>
            </a:r>
            <a:r>
              <a:rPr lang="en-GB" sz="3600" dirty="0">
                <a:solidFill>
                  <a:srgbClr val="FFFFFF"/>
                </a:solidFill>
              </a:rPr>
              <a:t>, </a:t>
            </a:r>
            <a:r>
              <a:rPr lang="en-GB" sz="3600" dirty="0" err="1">
                <a:solidFill>
                  <a:srgbClr val="FFFFFF"/>
                </a:solidFill>
              </a:rPr>
              <a:t>i’r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cymeriadau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a’r</a:t>
            </a:r>
            <a:r>
              <a:rPr lang="en-GB" sz="3600" dirty="0">
                <a:solidFill>
                  <a:srgbClr val="FFFFFF"/>
                </a:solidFill>
              </a:rPr>
              <a:t> </a:t>
            </a:r>
            <a:r>
              <a:rPr lang="en-GB" sz="3600" dirty="0" err="1">
                <a:solidFill>
                  <a:srgbClr val="FFFFFF"/>
                </a:solidFill>
              </a:rPr>
              <a:t>gynulleidfa</a:t>
            </a:r>
            <a:r>
              <a:rPr lang="en-GB" sz="3600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981C34-BCAF-DFA9-BA7E-65ECB6E734B2}"/>
              </a:ext>
            </a:extLst>
          </p:cNvPr>
          <p:cNvSpPr txBox="1"/>
          <p:nvPr/>
        </p:nvSpPr>
        <p:spPr>
          <a:xfrm>
            <a:off x="5093520" y="5224337"/>
            <a:ext cx="6589707" cy="132944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GB" sz="3200">
                <a:solidFill>
                  <a:srgbClr val="00808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Waterloo Road Series 17 | Official Trailer - BBC</a:t>
            </a:r>
            <a:endParaRPr lang="en-GB" sz="3200" dirty="0">
              <a:solidFill>
                <a:srgbClr val="008080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5A15572-28E3-DF05-58D4-86EDE13EB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97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5EF1A-F5C6-1839-8731-8F0875C34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8AC14B5-FC52-CE65-0049-5AF4CA4CF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373067-3166-E38C-ABE5-776032158064}"/>
              </a:ext>
            </a:extLst>
          </p:cNvPr>
          <p:cNvSpPr txBox="1"/>
          <p:nvPr/>
        </p:nvSpPr>
        <p:spPr>
          <a:xfrm>
            <a:off x="288949" y="447179"/>
            <a:ext cx="5173671" cy="62786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  <a:p>
            <a:pPr algn="ctr"/>
            <a:r>
              <a:rPr lang="en-GB" sz="3200" dirty="0">
                <a:latin typeface="+mj-lt"/>
              </a:rPr>
              <a:t>New term, new era.</a:t>
            </a:r>
          </a:p>
          <a:p>
            <a:pPr algn="ctr"/>
            <a:endParaRPr lang="en-GB" sz="3200" dirty="0">
              <a:latin typeface="+mj-lt"/>
            </a:endParaRPr>
          </a:p>
          <a:p>
            <a:pPr algn="ctr"/>
            <a:r>
              <a:rPr lang="en-GB" sz="3200" dirty="0">
                <a:latin typeface="+mj-lt"/>
              </a:rPr>
              <a:t>Where did  you find her,  sparring with Tyson Fury?</a:t>
            </a:r>
          </a:p>
          <a:p>
            <a:pPr algn="ctr"/>
            <a:endParaRPr lang="en-GB" sz="3200" dirty="0">
              <a:latin typeface="+mj-lt"/>
            </a:endParaRPr>
          </a:p>
          <a:p>
            <a:pPr algn="ctr"/>
            <a:r>
              <a:rPr lang="en-GB" sz="3200" dirty="0">
                <a:latin typeface="+mj-lt"/>
              </a:rPr>
              <a:t>We need to call the police.</a:t>
            </a:r>
          </a:p>
          <a:p>
            <a:pPr algn="ctr"/>
            <a:endParaRPr lang="en-GB" sz="3200" dirty="0">
              <a:latin typeface="+mj-lt"/>
            </a:endParaRPr>
          </a:p>
          <a:p>
            <a:pPr algn="ctr"/>
            <a:r>
              <a:rPr lang="en-GB" sz="3200" dirty="0">
                <a:latin typeface="+mj-lt"/>
              </a:rPr>
              <a:t>Hello, trouble!</a:t>
            </a:r>
          </a:p>
          <a:p>
            <a:pPr algn="ctr"/>
            <a:endParaRPr lang="en-GB" sz="3200" dirty="0">
              <a:latin typeface="+mj-lt"/>
            </a:endParaRPr>
          </a:p>
          <a:p>
            <a:pPr algn="ctr"/>
            <a:r>
              <a:rPr lang="en-GB" sz="3200" dirty="0">
                <a:latin typeface="+mj-lt"/>
              </a:rPr>
              <a:t>I am going to teach you all you need to know about coming of age.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A7A65D-44E1-82F6-3495-1A66CABBB013}"/>
              </a:ext>
            </a:extLst>
          </p:cNvPr>
          <p:cNvSpPr txBox="1"/>
          <p:nvPr/>
        </p:nvSpPr>
        <p:spPr>
          <a:xfrm>
            <a:off x="6547116" y="724178"/>
            <a:ext cx="5355935" cy="60016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Term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newydd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oes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newydd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Ble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wnaethoch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chi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ei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chael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hi,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yn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ymladd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gyda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Tyson Fury? 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dirty="0" err="1">
                <a:solidFill>
                  <a:schemeClr val="bg1"/>
                </a:solidFill>
                <a:latin typeface="+mj-lt"/>
              </a:rPr>
              <a:t>Rhaid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ni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alw'r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heddlu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Helo, problem! 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dirty="0" err="1">
                <a:solidFill>
                  <a:schemeClr val="bg1"/>
                </a:solidFill>
                <a:latin typeface="+mj-lt"/>
              </a:rPr>
              <a:t>Rydw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i'n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mynd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ddysgu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popeth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sydd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angen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chi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ei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wybod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am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ddod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oed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37CD84-D8DA-3F5A-84E1-2EF768A8AB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408" b="34074"/>
          <a:stretch>
            <a:fillRect/>
          </a:stretch>
        </p:blipFill>
        <p:spPr>
          <a:xfrm>
            <a:off x="1737959" y="-38712"/>
            <a:ext cx="1932825" cy="9717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91E4F-9BF0-4D36-2DCA-5ECF13A8C5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465" b="38677"/>
          <a:stretch>
            <a:fillRect/>
          </a:stretch>
        </p:blipFill>
        <p:spPr>
          <a:xfrm>
            <a:off x="8258670" y="38713"/>
            <a:ext cx="1932825" cy="77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39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3829-87B3-C5BB-CA5A-EB006C6BA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8BBF8E9-4404-FAE6-B859-4AE05E522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E565C5-13B5-C27F-C774-EBC82537483E}"/>
              </a:ext>
            </a:extLst>
          </p:cNvPr>
          <p:cNvSpPr txBox="1"/>
          <p:nvPr/>
        </p:nvSpPr>
        <p:spPr>
          <a:xfrm>
            <a:off x="256150" y="971781"/>
            <a:ext cx="5173671" cy="458587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  <a:p>
            <a:pPr algn="ctr"/>
            <a:r>
              <a:rPr lang="en-GB" sz="3200" dirty="0">
                <a:latin typeface="+mj-lt"/>
              </a:rPr>
              <a:t>You have my complete support and complete trust. </a:t>
            </a:r>
          </a:p>
          <a:p>
            <a:pPr algn="ctr"/>
            <a:endParaRPr lang="en-GB" sz="3200" dirty="0">
              <a:latin typeface="+mj-lt"/>
            </a:endParaRPr>
          </a:p>
          <a:p>
            <a:pPr algn="ctr"/>
            <a:r>
              <a:rPr lang="en-GB" sz="3200" dirty="0">
                <a:latin typeface="+mj-lt"/>
              </a:rPr>
              <a:t>There is something that I haven’t told you. </a:t>
            </a:r>
          </a:p>
          <a:p>
            <a:pPr algn="ctr"/>
            <a:endParaRPr lang="en-GB" sz="3200" dirty="0">
              <a:latin typeface="+mj-lt"/>
            </a:endParaRPr>
          </a:p>
          <a:p>
            <a:pPr algn="ctr"/>
            <a:r>
              <a:rPr lang="en-GB" sz="3200" dirty="0">
                <a:latin typeface="+mj-lt"/>
              </a:rPr>
              <a:t>Are you ever going to forgive me? </a:t>
            </a:r>
            <a:endParaRPr lang="en-GB" dirty="0">
              <a:latin typeface="+mj-lt"/>
            </a:endParaRP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E7DE5-2EAD-D025-302F-E7BBEF68D793}"/>
              </a:ext>
            </a:extLst>
          </p:cNvPr>
          <p:cNvSpPr txBox="1"/>
          <p:nvPr/>
        </p:nvSpPr>
        <p:spPr>
          <a:xfrm>
            <a:off x="5941450" y="1265535"/>
            <a:ext cx="6096000" cy="35394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Mae gen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ti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fy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nghymorth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yn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llwyr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a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fy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nghredadwyedd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yn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llwyr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. 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Mae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rhywbeth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nad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wyf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wedi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dweud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wrthyt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. 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+mj-lt"/>
              </a:rPr>
              <a:t>Wyt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ti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byth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am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fy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+mj-lt"/>
              </a:rPr>
              <a:t>maddau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C70FF7-8896-8264-7932-0A87E67614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408" b="34074"/>
          <a:stretch>
            <a:fillRect/>
          </a:stretch>
        </p:blipFill>
        <p:spPr>
          <a:xfrm>
            <a:off x="1737959" y="-38712"/>
            <a:ext cx="1932825" cy="9717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8BF789-78C9-89BC-FCF0-AD354EBDAC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465" b="38677"/>
          <a:stretch>
            <a:fillRect/>
          </a:stretch>
        </p:blipFill>
        <p:spPr>
          <a:xfrm>
            <a:off x="8258670" y="38713"/>
            <a:ext cx="1932825" cy="77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73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5F4D3-22F3-6275-0BAB-2D1C7FE6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F9C6-0564-AB65-66A1-F3C2014FF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8080"/>
                </a:solidFill>
              </a:rPr>
              <a:t>Dewiswch </a:t>
            </a:r>
            <a:r>
              <a:rPr lang="en-GB" dirty="0" err="1">
                <a:solidFill>
                  <a:srgbClr val="008080"/>
                </a:solidFill>
              </a:rPr>
              <a:t>rif</a:t>
            </a:r>
            <a:r>
              <a:rPr lang="en-GB" dirty="0">
                <a:solidFill>
                  <a:srgbClr val="008080"/>
                </a:solidFill>
              </a:rPr>
              <a:t> ac </a:t>
            </a:r>
            <a:r>
              <a:rPr lang="en-GB" dirty="0" err="1">
                <a:solidFill>
                  <a:srgbClr val="008080"/>
                </a:solidFill>
              </a:rPr>
              <a:t>ateb</a:t>
            </a:r>
            <a:r>
              <a:rPr lang="en-GB" dirty="0">
                <a:solidFill>
                  <a:srgbClr val="008080"/>
                </a:solidFill>
              </a:rPr>
              <a:t> y </a:t>
            </a:r>
            <a:r>
              <a:rPr lang="en-GB" dirty="0" err="1">
                <a:solidFill>
                  <a:srgbClr val="008080"/>
                </a:solidFill>
              </a:rPr>
              <a:t>cwestiwn</a:t>
            </a:r>
            <a:endParaRPr lang="en-GB" dirty="0">
              <a:solidFill>
                <a:srgbClr val="00808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BFE6E3-7C3F-9839-4541-4EBE9714C7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89E7FDC0-66B8-341A-27D1-AA0752A22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93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6657AE1C-10B1-6D7A-5754-10569C133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7711A47-DA90-3506-C789-BB5AC5FBF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F67E4D-8173-B485-CD88-F91936C0F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C96F1BE-A1EF-E138-0DF6-B0A87811E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65693E1-5E95-6A30-3176-43D76135B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4491B99-B8EA-FE04-3474-9D5E463E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A3ECAC7-F6ED-81A3-2C6C-5FFD0FAC1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B0A3764-3A3D-0DB5-FEA6-880956412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D6AAE4A-3BD9-7C28-4C4B-EC618B766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7879" y="365125"/>
            <a:ext cx="8229600" cy="432435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Sut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mae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cyfieithu’r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slogan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yma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i’r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Gymraeg?</a:t>
            </a:r>
          </a:p>
        </p:txBody>
      </p:sp>
      <p:pic>
        <p:nvPicPr>
          <p:cNvPr id="1026" name="Picture 2" descr="&quot;Impossible is Nothing&quot; Adidas Social Media Ad Campaign on Behance">
            <a:extLst>
              <a:ext uri="{FF2B5EF4-FFF2-40B4-BE49-F238E27FC236}">
                <a16:creationId xmlns:a16="http://schemas.microsoft.com/office/drawing/2014/main" id="{4284A91F-6B40-69BC-8D9A-97F7871B1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81" y="3293726"/>
            <a:ext cx="3334422" cy="333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3BA7-F791-8C6C-7C82-46A086AD5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18732AB-78E3-19D1-8AF1-DE8D3B846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9FAD0F6-1D26-5BD1-9AB7-7226E87C8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3A0E11E-A730-B2AE-94FD-F654319DE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364FFD4-3BDD-962C-DF99-3F54A991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D154E6F-5C9B-20AA-24E7-47E672C4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D5785FE0-8707-B320-2C62-4F722903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2F975C9-D9F3-40F2-ED9B-D70854F75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039944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CF5DB6E-51C3-EAFD-6F53-56BA77FFD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F7D3901-28AA-2D6E-179B-308029B8A1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2788" y="1844676"/>
            <a:ext cx="9229498" cy="293052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Yn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wers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heddiw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,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dysgais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>
                <a:solidFill>
                  <a:schemeClr val="bg1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____________________.</a:t>
            </a:r>
            <a:endParaRPr lang="en-GB" altLang="en-US" sz="6600" dirty="0">
              <a:solidFill>
                <a:srgbClr val="008080"/>
              </a:solidFill>
              <a:latin typeface="+mj-lt"/>
              <a:ea typeface="Cascadia Mono ExtraLight" panose="020B0609020000020004" pitchFamily="49" charset="0"/>
              <a:cs typeface="Cascadia Mono ExtraLight" panose="020B0609020000020004" pitchFamily="49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4B4FB-8F88-4998-F71B-C59CA4BE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59F805A-F9FB-E780-6636-1E0C5883B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8947CA8-B0DC-12AD-7EAA-710E30CF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D25214-7574-55C6-155E-2F7EE2AE6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A4DD9CE-231A-56F8-DEA8-86E6D55F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DE6DE220-0206-ECEF-C17E-9BA7143C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1FEF1AC-AF32-BC2F-AE0E-7B41814E3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D769F37A-4E02-DC7E-B2F2-4A9B673EE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931077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75B87BD-5473-C76A-CCCF-BE7BF3971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9650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EE13B5-000E-0F1F-1BFE-89CAAF766C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0426" y="2084388"/>
            <a:ext cx="7548563" cy="28829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Cyn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mi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gyrraedd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wers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,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doeddwn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ddim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yn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gwybod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________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55DB-EE43-F628-0F21-77C12E7B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B40F9E6-DB2C-62B5-7B8C-C734FA979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D23BDAE-8FA4-D400-02E1-A60B5451A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A13E969-5333-960F-BF36-62EC9BD22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B0A5A7C-3787-6780-188B-546D4D482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B542DF0-97D6-EB29-DCA0-C45E66694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171AA29-0DC0-C0E2-3B72-BDF9C58E5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1D807E0B-FA29-8647-E9A3-40BC71C8A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480090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EC17FB8-9FB1-048C-D4DA-5A69E9DD2E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765175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C2389-1348-ECC2-C275-61C4A6EC57C7}"/>
              </a:ext>
            </a:extLst>
          </p:cNvPr>
          <p:cNvSpPr txBox="1"/>
          <p:nvPr/>
        </p:nvSpPr>
        <p:spPr>
          <a:xfrm>
            <a:off x="3191102" y="182588"/>
            <a:ext cx="78959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Sut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mae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cyfieithu’r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slogan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yma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i’r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Gymraeg?</a:t>
            </a:r>
          </a:p>
        </p:txBody>
      </p:sp>
      <p:pic>
        <p:nvPicPr>
          <p:cNvPr id="13314" name="Picture 2" descr="Coke Slogans And Logo [32+] Coca Cola Logo Wallpaper WallpaperSafari">
            <a:extLst>
              <a:ext uri="{FF2B5EF4-FFF2-40B4-BE49-F238E27FC236}">
                <a16:creationId xmlns:a16="http://schemas.microsoft.com/office/drawing/2014/main" id="{20EBC283-C758-A84C-6530-273C148CF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57" y="2243112"/>
            <a:ext cx="7021688" cy="394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4FE29-DCBE-7F2D-ED7B-8F7D1710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4CAC6FF-B05B-550D-9A87-5892BDE2A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6FEB51-9F3F-A7E3-72E1-E2FE510B9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005BCB1-92E4-5B99-4808-39564CA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FE7ECDD-7CD2-F770-F8AE-9B0CF69E8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4C080D4-94ED-B36C-74C7-B1447C49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638D19E-67EC-DA82-E2DE-F0DA1BAC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3BFCAFFB-8A06-1814-D26C-8894DFB10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655497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0BFB82C-5868-3FFB-DC36-41A8E309C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49238"/>
            <a:ext cx="7772400" cy="1143000"/>
          </a:xfrm>
        </p:spPr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6D73FF3-8E3F-8952-4BE5-0D5137FCDB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9413" y="1327943"/>
            <a:ext cx="11645900" cy="420211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Ydy’r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isdeitl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Cymraeg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yn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gywir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ar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gyfer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b="1" dirty="0" err="1">
                <a:solidFill>
                  <a:srgbClr val="008080"/>
                </a:solidFill>
                <a:latin typeface="+mj-lt"/>
              </a:rPr>
              <a:t>disgybl</a:t>
            </a:r>
            <a:r>
              <a:rPr lang="en-GB" altLang="en-US" sz="4600" b="1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sy’n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siarad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ar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i="1" dirty="0">
                <a:solidFill>
                  <a:srgbClr val="008080"/>
                </a:solidFill>
                <a:latin typeface="+mj-lt"/>
              </a:rPr>
              <a:t>Waterloo Road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?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altLang="en-US" sz="4600" dirty="0">
              <a:solidFill>
                <a:srgbClr val="008080"/>
              </a:solidFill>
              <a:latin typeface="+mj-lt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4600" dirty="0">
                <a:latin typeface="+mj-lt"/>
              </a:rPr>
              <a:t>Don’t look at me. I swear… I will punch his face in. </a:t>
            </a:r>
          </a:p>
          <a:p>
            <a:pPr>
              <a:buNone/>
            </a:pP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Peidiwch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ag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edrych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arna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i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. Yr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wyf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yn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rhegi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…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byddaf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yn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taro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ei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chemeClr val="bg1"/>
                </a:solidFill>
                <a:latin typeface="+mj-lt"/>
              </a:rPr>
              <a:t>wyneb</a:t>
            </a:r>
            <a:r>
              <a:rPr lang="en-GB" altLang="en-US" sz="46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BE007-D0AA-FE85-1D31-6F1EA526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F51AAD03-E1DA-FD19-B8FF-5F0016BB0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ED32CFA-E499-AA2A-BE28-5BCC88123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F6451C6-3E19-5AD8-19F3-66F041599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B17557A-63AA-30C0-4912-9BAAE5AD0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9524224-81DE-4EF8-84F9-13B5C17A4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AEC14A8E-3083-2FB3-DA0A-6537AE58B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3153CB7-9BA0-BB50-94A9-C6816DB7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867909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5D950B3-033A-F7A8-1E20-A772B11B3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476250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C5EB4DE-92A5-BDB0-710F-2163F6ADFD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9413" y="1327943"/>
            <a:ext cx="11645900" cy="420211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Ydy’r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isdeitl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Cymraeg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yn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gywir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ar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gyfer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b="1" dirty="0" err="1">
                <a:solidFill>
                  <a:srgbClr val="008080"/>
                </a:solidFill>
                <a:latin typeface="+mj-lt"/>
              </a:rPr>
              <a:t>disgybl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sy’n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siarad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dirty="0" err="1">
                <a:solidFill>
                  <a:srgbClr val="008080"/>
                </a:solidFill>
                <a:latin typeface="+mj-lt"/>
              </a:rPr>
              <a:t>ar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4600" i="1" dirty="0">
                <a:solidFill>
                  <a:srgbClr val="008080"/>
                </a:solidFill>
                <a:latin typeface="+mj-lt"/>
              </a:rPr>
              <a:t>Waterloo Road</a:t>
            </a:r>
            <a:r>
              <a:rPr lang="en-GB" altLang="en-US" sz="4600" dirty="0">
                <a:solidFill>
                  <a:srgbClr val="008080"/>
                </a:solidFill>
                <a:latin typeface="+mj-lt"/>
              </a:rPr>
              <a:t>?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altLang="en-US" sz="4600" dirty="0">
              <a:solidFill>
                <a:srgbClr val="008080"/>
              </a:solidFill>
              <a:latin typeface="+mj-lt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4600" dirty="0">
                <a:latin typeface="+mj-lt"/>
              </a:rPr>
              <a:t>Enough… you need to back off.</a:t>
            </a:r>
          </a:p>
          <a:p>
            <a:pPr>
              <a:buNone/>
            </a:pPr>
            <a:r>
              <a:rPr lang="it-IT" altLang="en-US" sz="4600" dirty="0">
                <a:solidFill>
                  <a:schemeClr val="bg1"/>
                </a:solidFill>
                <a:latin typeface="+mj-lt"/>
              </a:rPr>
              <a:t>Digon… mae angen i chi gamu nôl.</a:t>
            </a:r>
            <a:endParaRPr lang="en-GB" altLang="en-US" sz="46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8ED77-115E-903A-C0CC-E58C77CD2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F7BCE1F-C45C-1921-76FB-44351E963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503DFF1-A014-AE7F-3B05-1CA399B1A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E8B5641-A5EB-C886-26EE-012615DB3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4D9CBA1-CB6E-EB8E-536A-100A90F14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7281D52-2157-6035-B156-2A386EF79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49665061-A808-6E9F-CCAC-49CF3AD3E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599B3F67-43F6-CEF1-C0EA-D7066DBC4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420847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37567-AAF4-9ECD-5C64-691EE60B7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31414C-3663-486F-CC6C-FBF1CBA9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93572"/>
            <a:ext cx="10905066" cy="50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55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E049DFE3220BE745A671C6B95DB42394" ma:contentTypeVersion="19" ma:contentTypeDescription="Creu dogfen newydd." ma:contentTypeScope="" ma:versionID="8a93ce043294cfff5b01dfb549f0ea36">
  <xsd:schema xmlns:xsd="http://www.w3.org/2001/XMLSchema" xmlns:xs="http://www.w3.org/2001/XMLSchema" xmlns:p="http://schemas.microsoft.com/office/2006/metadata/properties" xmlns:ns2="e9f7de55-66f9-43f9-bee5-ed6220410709" xmlns:ns3="b93271e2-8c88-41bf-9707-0241657e9a65" targetNamespace="http://schemas.microsoft.com/office/2006/metadata/properties" ma:root="true" ma:fieldsID="32f6d9742010bcd0065a838c52f5dd19" ns2:_="" ns3:_="">
    <xsd:import namespace="e9f7de55-66f9-43f9-bee5-ed6220410709"/>
    <xsd:import namespace="b93271e2-8c88-41bf-9707-0241657e9a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7de55-66f9-43f9-bee5-ed62204107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iau Delwedd" ma:readOnly="false" ma:fieldId="{5cf76f15-5ced-4ddc-b409-7134ff3c332f}" ma:taxonomyMulti="true" ma:sspId="4a5660a1-4c56-4f39-aa44-098b70a074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271e2-8c88-41bf-9707-0241657e9a6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92b98c3-df01-4087-a501-53cb94793f1a}" ma:internalName="TaxCatchAll" ma:showField="CatchAllData" ma:web="b93271e2-8c88-41bf-9707-0241657e9a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7de55-66f9-43f9-bee5-ed6220410709">
      <Terms xmlns="http://schemas.microsoft.com/office/infopath/2007/PartnerControls"/>
    </lcf76f155ced4ddcb4097134ff3c332f>
    <TaxCatchAll xmlns="b93271e2-8c88-41bf-9707-0241657e9a65" xsi:nil="true"/>
  </documentManagement>
</p:properties>
</file>

<file path=customXml/itemProps1.xml><?xml version="1.0" encoding="utf-8"?>
<ds:datastoreItem xmlns:ds="http://schemas.openxmlformats.org/officeDocument/2006/customXml" ds:itemID="{6E3797B7-0E99-4DA6-A449-B1AD211E0263}"/>
</file>

<file path=customXml/itemProps2.xml><?xml version="1.0" encoding="utf-8"?>
<ds:datastoreItem xmlns:ds="http://schemas.openxmlformats.org/officeDocument/2006/customXml" ds:itemID="{F8120077-9BF9-4E73-83F7-12C29933E340}"/>
</file>

<file path=customXml/itemProps3.xml><?xml version="1.0" encoding="utf-8"?>
<ds:datastoreItem xmlns:ds="http://schemas.openxmlformats.org/officeDocument/2006/customXml" ds:itemID="{B7E0D177-573F-4071-B7E4-E2E252F52BD4}"/>
</file>

<file path=docMetadata/LabelInfo.xml><?xml version="1.0" encoding="utf-8"?>
<clbl:labelList xmlns:clbl="http://schemas.microsoft.com/office/2020/mipLabelMetadata">
  <clbl:label id="{b6d3492e-0aa1-4a60-840d-b706a96e670d}" enabled="0" method="" siteId="{b6d3492e-0aa1-4a60-840d-b706a96e670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1927</TotalTime>
  <Words>1146</Words>
  <Application>Microsoft Office PowerPoint</Application>
  <PresentationFormat>Widescreen</PresentationFormat>
  <Paragraphs>168</Paragraphs>
  <Slides>33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Arial</vt:lpstr>
      <vt:lpstr>Calibri</vt:lpstr>
      <vt:lpstr>Calibri Light</vt:lpstr>
      <vt:lpstr>Comic Sans MS</vt:lpstr>
      <vt:lpstr>Office 2013 - 2022 Theme</vt:lpstr>
      <vt:lpstr>PowerPoint Presentation</vt:lpstr>
      <vt:lpstr> Meddwl yn greadigol wrth gyfieithu ac is-deitlo</vt:lpstr>
      <vt:lpstr>  Ydy’r sloganau Cymraeg yn apelio atoch?</vt:lpstr>
      <vt:lpstr>PowerPoint Presentation</vt:lpstr>
      <vt:lpstr>PowerPoint Presentation</vt:lpstr>
      <vt:lpstr>PowerPoint Presentation</vt:lpstr>
      <vt:lpstr>Beth am greu isdeitlau ar gyfer cyfieithu hysbyseb teledu?</vt:lpstr>
      <vt:lpstr>Geiriau sydd ar waelod y sgrin mewn ffilm neu hysbyseb. Maen nhw’n dangos beth sy’n cael ei ddweud fel bod modd ei ddarllen yn ogystal â’i glywed. Gallwch chi ddewis iaith yr isdeitlau fel arfer.</vt:lpstr>
      <vt:lpstr>Mae isdeitlau yn gallu helpu pobl sy’n drwm eu clyw i ddeall y rhaglenni’n llawn yn ogystal â helpu pobl i ddeall rhaglenni mewn ieithoedd eraill. Gall fod yn ffordd wych o ddysgu iaith newydd. </vt:lpstr>
      <vt:lpstr>Gwyliwch glip o raglen Y Llais i gael blas ar is-deitlo.</vt:lpstr>
      <vt:lpstr>Beth am greu isdeitlau Cymraeg ar gyfer hysbyseb McDonald’s?</vt:lpstr>
      <vt:lpstr>PowerPoint Presentation</vt:lpstr>
      <vt:lpstr>PowerPoint Presentation</vt:lpstr>
      <vt:lpstr>PowerPoint Presentation</vt:lpstr>
      <vt:lpstr>Gwyliwch hysbyseb o’r ddrama boblogaidd Waterloo Road a phrawfddarllen yr isdeitlau sydd wedi’u creu gan Google Translate. </vt:lpstr>
      <vt:lpstr>Wrth gyfieithu neu greu isdeitlau mae’n bwysig eich bod chi’n ystyried y math o iaith i’w defnyddio. Rhaid dewis iaith sy’n addas i’r stori, i’r cymeriadau a’r gynulleidfa. </vt:lpstr>
      <vt:lpstr>PowerPoint Presentation</vt:lpstr>
      <vt:lpstr>PowerPoint Presentation</vt:lpstr>
      <vt:lpstr>Dewiswch rif ac ateb y cwestiwn</vt:lpstr>
      <vt:lpstr>PowerPoint Presentation</vt:lpstr>
      <vt:lpstr>1</vt:lpstr>
      <vt:lpstr>PowerPoint Presentation</vt:lpstr>
      <vt:lpstr>5</vt:lpstr>
      <vt:lpstr>PowerPoint Presentation</vt:lpstr>
      <vt:lpstr>6</vt:lpstr>
      <vt:lpstr>PowerPoint Presentation</vt:lpstr>
      <vt:lpstr>2</vt:lpstr>
      <vt:lpstr>PowerPoint Presentation</vt:lpstr>
      <vt:lpstr>4</vt:lpstr>
      <vt:lpstr>PowerPoint Presentation</vt:lpstr>
      <vt:lpstr>3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Teleri Haf</dc:creator>
  <cp:lastModifiedBy>Thomas, Sioned Haf</cp:lastModifiedBy>
  <cp:revision>11</cp:revision>
  <dcterms:created xsi:type="dcterms:W3CDTF">2026-04-21T13:42:11Z</dcterms:created>
  <dcterms:modified xsi:type="dcterms:W3CDTF">2026-09-13T19:29:04Z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2013 - 2022 Theme:8</vt:lpwstr>
  </property>
  <property fmtid="{D5CDD505-2E9C-101B-9397-08002B2CF9AE}" pid="3" name="ClassificationContentMarkingHeaderText">
    <vt:lpwstr>MEWNOL - INTERNAL</vt:lpwstr>
  </property>
  <property fmtid="{D5CDD505-2E9C-101B-9397-08002B2CF9AE}" pid="4" name="ContentTypeId">
    <vt:lpwstr>0x010100E049DFE3220BE745A671C6B95DB42394</vt:lpwstr>
  </property>
</Properties>
</file>