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9"/>
  </p:notesMasterIdLst>
  <p:sldIdLst>
    <p:sldId id="267" r:id="rId2"/>
    <p:sldId id="264" r:id="rId3"/>
    <p:sldId id="257" r:id="rId4"/>
    <p:sldId id="319" r:id="rId5"/>
    <p:sldId id="269" r:id="rId6"/>
    <p:sldId id="271" r:id="rId7"/>
    <p:sldId id="320" r:id="rId8"/>
    <p:sldId id="270" r:id="rId9"/>
    <p:sldId id="321" r:id="rId10"/>
    <p:sldId id="273" r:id="rId11"/>
    <p:sldId id="322" r:id="rId12"/>
    <p:sldId id="283" r:id="rId13"/>
    <p:sldId id="323" r:id="rId14"/>
    <p:sldId id="324" r:id="rId15"/>
    <p:sldId id="294" r:id="rId16"/>
    <p:sldId id="296" r:id="rId17"/>
    <p:sldId id="313" r:id="rId18"/>
    <p:sldId id="298" r:id="rId19"/>
    <p:sldId id="314" r:id="rId20"/>
    <p:sldId id="299" r:id="rId21"/>
    <p:sldId id="315" r:id="rId22"/>
    <p:sldId id="301" r:id="rId23"/>
    <p:sldId id="316" r:id="rId24"/>
    <p:sldId id="302" r:id="rId25"/>
    <p:sldId id="318" r:id="rId26"/>
    <p:sldId id="303" r:id="rId27"/>
    <p:sldId id="31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6CE40A-2F32-460D-836F-F65265F282AA}" v="20" dt="2026-09-13T18:30:31.6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4660"/>
  </p:normalViewPr>
  <p:slideViewPr>
    <p:cSldViewPr snapToGrid="0">
      <p:cViewPr varScale="1">
        <p:scale>
          <a:sx n="78" d="100"/>
          <a:sy n="78" d="100"/>
        </p:scale>
        <p:origin x="71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, Sioned Haf" userId="1efcf3c5-794c-45d7-a7b3-a8533ed84e18" providerId="ADAL" clId="{1C109E1A-19F2-45D8-B8C4-F117B3E1AC2C}"/>
    <pc:docChg chg="mod modSld modMainMaster">
      <pc:chgData name="Thomas, Sioned Haf" userId="1efcf3c5-794c-45d7-a7b3-a8533ed84e18" providerId="ADAL" clId="{1C109E1A-19F2-45D8-B8C4-F117B3E1AC2C}" dt="2026-09-13T18:31:56.656" v="34" actId="20577"/>
      <pc:docMkLst>
        <pc:docMk/>
      </pc:docMkLst>
      <pc:sldChg chg="modNotesTx">
        <pc:chgData name="Thomas, Sioned Haf" userId="1efcf3c5-794c-45d7-a7b3-a8533ed84e18" providerId="ADAL" clId="{1C109E1A-19F2-45D8-B8C4-F117B3E1AC2C}" dt="2026-09-13T18:24:37.901" v="2" actId="20577"/>
        <pc:sldMkLst>
          <pc:docMk/>
          <pc:sldMk cId="2724166921" sldId="267"/>
        </pc:sldMkLst>
      </pc:sldChg>
      <pc:sldChg chg="modSp mod">
        <pc:chgData name="Thomas, Sioned Haf" userId="1efcf3c5-794c-45d7-a7b3-a8533ed84e18" providerId="ADAL" clId="{1C109E1A-19F2-45D8-B8C4-F117B3E1AC2C}" dt="2026-09-13T18:26:39.486" v="13" actId="790"/>
        <pc:sldMkLst>
          <pc:docMk/>
          <pc:sldMk cId="665218627" sldId="270"/>
        </pc:sldMkLst>
        <pc:spChg chg="mod">
          <ac:chgData name="Thomas, Sioned Haf" userId="1efcf3c5-794c-45d7-a7b3-a8533ed84e18" providerId="ADAL" clId="{1C109E1A-19F2-45D8-B8C4-F117B3E1AC2C}" dt="2026-09-13T18:26:39.486" v="13" actId="790"/>
          <ac:spMkLst>
            <pc:docMk/>
            <pc:sldMk cId="665218627" sldId="270"/>
            <ac:spMk id="2" creationId="{944AA8CA-25BC-F5F1-0CF0-C194C4A6F650}"/>
          </ac:spMkLst>
        </pc:spChg>
      </pc:sldChg>
      <pc:sldChg chg="modNotesTx">
        <pc:chgData name="Thomas, Sioned Haf" userId="1efcf3c5-794c-45d7-a7b3-a8533ed84e18" providerId="ADAL" clId="{1C109E1A-19F2-45D8-B8C4-F117B3E1AC2C}" dt="2026-09-13T18:25:19.177" v="4" actId="20577"/>
        <pc:sldMkLst>
          <pc:docMk/>
          <pc:sldMk cId="237136341" sldId="271"/>
        </pc:sldMkLst>
      </pc:sldChg>
      <pc:sldChg chg="modSp">
        <pc:chgData name="Thomas, Sioned Haf" userId="1efcf3c5-794c-45d7-a7b3-a8533ed84e18" providerId="ADAL" clId="{1C109E1A-19F2-45D8-B8C4-F117B3E1AC2C}" dt="2026-09-13T18:29:17.159" v="21" actId="20577"/>
        <pc:sldMkLst>
          <pc:docMk/>
          <pc:sldMk cId="2605194140" sldId="273"/>
        </pc:sldMkLst>
        <pc:spChg chg="mod">
          <ac:chgData name="Thomas, Sioned Haf" userId="1efcf3c5-794c-45d7-a7b3-a8533ed84e18" providerId="ADAL" clId="{1C109E1A-19F2-45D8-B8C4-F117B3E1AC2C}" dt="2026-09-13T18:29:17.159" v="21" actId="20577"/>
          <ac:spMkLst>
            <pc:docMk/>
            <pc:sldMk cId="2605194140" sldId="273"/>
            <ac:spMk id="2" creationId="{8723CD6A-7C5B-4F21-9243-70C71F126C17}"/>
          </ac:spMkLst>
        </pc:spChg>
      </pc:sldChg>
      <pc:sldChg chg="modSp mod">
        <pc:chgData name="Thomas, Sioned Haf" userId="1efcf3c5-794c-45d7-a7b3-a8533ed84e18" providerId="ADAL" clId="{1C109E1A-19F2-45D8-B8C4-F117B3E1AC2C}" dt="2026-09-13T18:31:56.656" v="34" actId="20577"/>
        <pc:sldMkLst>
          <pc:docMk/>
          <pc:sldMk cId="0" sldId="303"/>
        </pc:sldMkLst>
        <pc:spChg chg="mod">
          <ac:chgData name="Thomas, Sioned Haf" userId="1efcf3c5-794c-45d7-a7b3-a8533ed84e18" providerId="ADAL" clId="{1C109E1A-19F2-45D8-B8C4-F117B3E1AC2C}" dt="2026-09-13T18:31:56.656" v="34" actId="20577"/>
          <ac:spMkLst>
            <pc:docMk/>
            <pc:sldMk cId="0" sldId="303"/>
            <ac:spMk id="2" creationId="{5A999DC9-04D7-0E19-F6F1-FF67B8A13E1B}"/>
          </ac:spMkLst>
        </pc:spChg>
      </pc:sldChg>
      <pc:sldChg chg="modNotesTx">
        <pc:chgData name="Thomas, Sioned Haf" userId="1efcf3c5-794c-45d7-a7b3-a8533ed84e18" providerId="ADAL" clId="{1C109E1A-19F2-45D8-B8C4-F117B3E1AC2C}" dt="2026-09-13T18:24:49.440" v="3" actId="20577"/>
        <pc:sldMkLst>
          <pc:docMk/>
          <pc:sldMk cId="263392623" sldId="319"/>
        </pc:sldMkLst>
      </pc:sldChg>
      <pc:sldChg chg="modSp">
        <pc:chgData name="Thomas, Sioned Haf" userId="1efcf3c5-794c-45d7-a7b3-a8533ed84e18" providerId="ADAL" clId="{1C109E1A-19F2-45D8-B8C4-F117B3E1AC2C}" dt="2026-09-13T18:25:56.159" v="5" actId="20577"/>
        <pc:sldMkLst>
          <pc:docMk/>
          <pc:sldMk cId="3183872178" sldId="320"/>
        </pc:sldMkLst>
        <pc:spChg chg="mod">
          <ac:chgData name="Thomas, Sioned Haf" userId="1efcf3c5-794c-45d7-a7b3-a8533ed84e18" providerId="ADAL" clId="{1C109E1A-19F2-45D8-B8C4-F117B3E1AC2C}" dt="2026-09-13T18:25:56.159" v="5" actId="20577"/>
          <ac:spMkLst>
            <pc:docMk/>
            <pc:sldMk cId="3183872178" sldId="320"/>
            <ac:spMk id="2" creationId="{4FE1AF6C-00B1-E8A7-F6AD-FC19B654C3F4}"/>
          </ac:spMkLst>
        </pc:spChg>
      </pc:sldChg>
      <pc:sldChg chg="modSp">
        <pc:chgData name="Thomas, Sioned Haf" userId="1efcf3c5-794c-45d7-a7b3-a8533ed84e18" providerId="ADAL" clId="{1C109E1A-19F2-45D8-B8C4-F117B3E1AC2C}" dt="2026-09-13T18:30:31.629" v="26" actId="20577"/>
        <pc:sldMkLst>
          <pc:docMk/>
          <pc:sldMk cId="2631703367" sldId="322"/>
        </pc:sldMkLst>
        <pc:spChg chg="mod">
          <ac:chgData name="Thomas, Sioned Haf" userId="1efcf3c5-794c-45d7-a7b3-a8533ed84e18" providerId="ADAL" clId="{1C109E1A-19F2-45D8-B8C4-F117B3E1AC2C}" dt="2026-09-13T18:30:31.629" v="26" actId="20577"/>
          <ac:spMkLst>
            <pc:docMk/>
            <pc:sldMk cId="2631703367" sldId="322"/>
            <ac:spMk id="16" creationId="{BD86AF2D-7D30-84FA-BC15-B89366A586EB}"/>
          </ac:spMkLst>
        </pc:spChg>
        <pc:spChg chg="mod">
          <ac:chgData name="Thomas, Sioned Haf" userId="1efcf3c5-794c-45d7-a7b3-a8533ed84e18" providerId="ADAL" clId="{1C109E1A-19F2-45D8-B8C4-F117B3E1AC2C}" dt="2026-09-13T18:29:32.661" v="25" actId="20577"/>
          <ac:spMkLst>
            <pc:docMk/>
            <pc:sldMk cId="2631703367" sldId="322"/>
            <ac:spMk id="17" creationId="{0D4A31A7-8BC2-8FE3-DF9C-EC7F5359AF54}"/>
          </ac:spMkLst>
        </pc:spChg>
      </pc:sldChg>
      <pc:sldChg chg="modSp mod">
        <pc:chgData name="Thomas, Sioned Haf" userId="1efcf3c5-794c-45d7-a7b3-a8533ed84e18" providerId="ADAL" clId="{1C109E1A-19F2-45D8-B8C4-F117B3E1AC2C}" dt="2026-09-13T18:31:06.863" v="32" actId="20577"/>
        <pc:sldMkLst>
          <pc:docMk/>
          <pc:sldMk cId="527100368" sldId="323"/>
        </pc:sldMkLst>
        <pc:spChg chg="mod">
          <ac:chgData name="Thomas, Sioned Haf" userId="1efcf3c5-794c-45d7-a7b3-a8533ed84e18" providerId="ADAL" clId="{1C109E1A-19F2-45D8-B8C4-F117B3E1AC2C}" dt="2026-09-13T18:30:58.658" v="28" actId="20577"/>
          <ac:spMkLst>
            <pc:docMk/>
            <pc:sldMk cId="527100368" sldId="323"/>
            <ac:spMk id="5" creationId="{E9196B41-14BD-3D3A-647A-CFD6F33EFD20}"/>
          </ac:spMkLst>
        </pc:spChg>
        <pc:spChg chg="mod">
          <ac:chgData name="Thomas, Sioned Haf" userId="1efcf3c5-794c-45d7-a7b3-a8533ed84e18" providerId="ADAL" clId="{1C109E1A-19F2-45D8-B8C4-F117B3E1AC2C}" dt="2026-09-13T18:31:06.863" v="32" actId="20577"/>
          <ac:spMkLst>
            <pc:docMk/>
            <pc:sldMk cId="527100368" sldId="323"/>
            <ac:spMk id="10" creationId="{AEE457C0-54E2-9369-571E-4116F5B0DAF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18780-8BBD-4BD0-8358-4A8D25EE3DA3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B9D41-4E8E-43B6-AF97-40589ECBF4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649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Gallwch</a:t>
            </a:r>
            <a:r>
              <a:rPr lang="en-GB" dirty="0"/>
              <a:t> </a:t>
            </a:r>
            <a:r>
              <a:rPr lang="en-GB" dirty="0" err="1"/>
              <a:t>ddefnyddio</a:t>
            </a:r>
            <a:r>
              <a:rPr lang="en-GB" dirty="0"/>
              <a:t> </a:t>
            </a:r>
            <a:r>
              <a:rPr lang="en-GB" dirty="0" err="1"/>
              <a:t>post-its</a:t>
            </a:r>
            <a:r>
              <a:rPr lang="en-GB" dirty="0"/>
              <a:t>/</a:t>
            </a:r>
            <a:r>
              <a:rPr lang="en-GB" dirty="0" err="1"/>
              <a:t>byrddau</a:t>
            </a:r>
            <a:r>
              <a:rPr lang="en-GB" dirty="0"/>
              <a:t> </a:t>
            </a:r>
            <a:r>
              <a:rPr lang="en-GB" dirty="0" err="1"/>
              <a:t>gwyn</a:t>
            </a:r>
            <a:r>
              <a:rPr lang="en-GB" dirty="0"/>
              <a:t> </a:t>
            </a:r>
            <a:r>
              <a:rPr lang="en-GB" dirty="0" err="1"/>
              <a:t>bach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gyfieithu’r</a:t>
            </a:r>
            <a:r>
              <a:rPr lang="en-GB" dirty="0"/>
              <a:t> </a:t>
            </a:r>
            <a:r>
              <a:rPr lang="en-GB" dirty="0" err="1"/>
              <a:t>geiriau</a:t>
            </a:r>
            <a:r>
              <a:rPr lang="en-GB" dirty="0"/>
              <a:t>. </a:t>
            </a:r>
          </a:p>
          <a:p>
            <a:r>
              <a:rPr lang="en-GB" dirty="0"/>
              <a:t>BAT – Bat, </a:t>
            </a:r>
            <a:r>
              <a:rPr lang="en-GB" dirty="0" err="1"/>
              <a:t>ystlum</a:t>
            </a:r>
            <a:r>
              <a:rPr lang="en-GB" dirty="0"/>
              <a:t> </a:t>
            </a:r>
          </a:p>
          <a:p>
            <a:r>
              <a:rPr lang="en-GB" dirty="0"/>
              <a:t>FAIR – Ffair, teg, </a:t>
            </a:r>
            <a:r>
              <a:rPr lang="en-GB" dirty="0" err="1"/>
              <a:t>hardd</a:t>
            </a:r>
            <a:endParaRPr lang="en-GB" dirty="0"/>
          </a:p>
          <a:p>
            <a:r>
              <a:rPr lang="en-GB" dirty="0" err="1"/>
              <a:t>Tynnu</a:t>
            </a:r>
            <a:r>
              <a:rPr lang="en-GB" dirty="0"/>
              <a:t> </a:t>
            </a:r>
            <a:r>
              <a:rPr lang="en-GB" dirty="0" err="1"/>
              <a:t>sylw</a:t>
            </a:r>
            <a:r>
              <a:rPr lang="en-GB" dirty="0"/>
              <a:t> at y </a:t>
            </a:r>
            <a:r>
              <a:rPr lang="en-GB" dirty="0" err="1"/>
              <a:t>ffaith</a:t>
            </a:r>
            <a:r>
              <a:rPr lang="en-GB" dirty="0"/>
              <a:t> </a:t>
            </a:r>
            <a:r>
              <a:rPr lang="en-GB" dirty="0" err="1"/>
              <a:t>nad</a:t>
            </a:r>
            <a:r>
              <a:rPr lang="en-GB" dirty="0"/>
              <a:t> </a:t>
            </a:r>
            <a:r>
              <a:rPr lang="en-GB" dirty="0" err="1"/>
              <a:t>yw</a:t>
            </a:r>
            <a:r>
              <a:rPr lang="en-GB" dirty="0"/>
              <a:t> </a:t>
            </a:r>
            <a:r>
              <a:rPr lang="en-GB" dirty="0" err="1"/>
              <a:t>cyfieithu</a:t>
            </a:r>
            <a:r>
              <a:rPr lang="en-GB" dirty="0"/>
              <a:t> </a:t>
            </a:r>
            <a:r>
              <a:rPr lang="en-GB" dirty="0" err="1"/>
              <a:t>i’r</a:t>
            </a:r>
            <a:r>
              <a:rPr lang="en-GB" dirty="0"/>
              <a:t> Gymraeg bob </a:t>
            </a:r>
            <a:r>
              <a:rPr lang="en-GB" dirty="0" err="1"/>
              <a:t>tro’n</a:t>
            </a:r>
            <a:r>
              <a:rPr lang="en-GB" dirty="0"/>
              <a:t> </a:t>
            </a:r>
            <a:r>
              <a:rPr lang="en-GB" dirty="0" err="1"/>
              <a:t>ddu</a:t>
            </a:r>
            <a:r>
              <a:rPr lang="en-GB" dirty="0"/>
              <a:t> a </a:t>
            </a:r>
            <a:r>
              <a:rPr lang="en-GB" dirty="0" err="1"/>
              <a:t>gwyn</a:t>
            </a:r>
            <a:r>
              <a:rPr lang="en-GB" dirty="0"/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90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Cyfieithydd</a:t>
            </a:r>
            <a:r>
              <a:rPr lang="en-GB" dirty="0"/>
              <a:t> </a:t>
            </a:r>
            <a:r>
              <a:rPr lang="en-GB" dirty="0" err="1"/>
              <a:t>Testun</a:t>
            </a:r>
            <a:r>
              <a:rPr lang="en-GB" dirty="0"/>
              <a:t> – Cyfieithu </a:t>
            </a:r>
            <a:r>
              <a:rPr lang="en-GB" dirty="0" err="1"/>
              <a:t>ysgrifenedig</a:t>
            </a:r>
            <a:endParaRPr lang="en-GB" dirty="0"/>
          </a:p>
          <a:p>
            <a:r>
              <a:rPr lang="en-GB" dirty="0" err="1"/>
              <a:t>Cyfieithydd</a:t>
            </a:r>
            <a:r>
              <a:rPr lang="en-GB" dirty="0"/>
              <a:t> </a:t>
            </a:r>
            <a:r>
              <a:rPr lang="en-GB" dirty="0" err="1"/>
              <a:t>ar</a:t>
            </a:r>
            <a:r>
              <a:rPr lang="en-GB" dirty="0"/>
              <a:t> y </a:t>
            </a:r>
            <a:r>
              <a:rPr lang="en-GB" dirty="0" err="1"/>
              <a:t>Pryd</a:t>
            </a:r>
            <a:r>
              <a:rPr lang="en-GB" dirty="0"/>
              <a:t> – Cyfieithu </a:t>
            </a:r>
            <a:r>
              <a:rPr lang="en-GB" dirty="0" err="1"/>
              <a:t>llais</a:t>
            </a:r>
            <a:r>
              <a:rPr lang="en-GB" dirty="0"/>
              <a:t>/</a:t>
            </a:r>
            <a:r>
              <a:rPr lang="en-GB" dirty="0" err="1"/>
              <a:t>siarad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155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3BE04-4D19-8DF6-C4F1-BE52B450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DF0E70-BB80-5AC9-2F28-7E58FE06DC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B37B1F-2A77-A710-10D5-6B4F665FF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E22016-34A1-4CE9-75CD-B7E32EC32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353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Dylid</a:t>
            </a:r>
            <a:r>
              <a:rPr lang="en-GB" dirty="0"/>
              <a:t> </a:t>
            </a:r>
            <a:r>
              <a:rPr lang="en-GB" dirty="0" err="1"/>
              <a:t>cylchu</a:t>
            </a:r>
            <a:r>
              <a:rPr lang="en-GB" dirty="0"/>
              <a:t> </a:t>
            </a:r>
            <a:r>
              <a:rPr lang="en-GB" dirty="0" err="1"/>
              <a:t>pob</a:t>
            </a:r>
            <a:r>
              <a:rPr lang="en-GB" dirty="0"/>
              <a:t> un </a:t>
            </a:r>
            <a:r>
              <a:rPr lang="en-GB" dirty="0" err="1"/>
              <a:t>heblaw</a:t>
            </a:r>
            <a:r>
              <a:rPr lang="en-GB" dirty="0"/>
              <a:t> </a:t>
            </a:r>
            <a:r>
              <a:rPr lang="en-GB" dirty="0" err="1"/>
              <a:t>canu</a:t>
            </a:r>
            <a:r>
              <a:rPr lang="en-GB" dirty="0"/>
              <a:t>, </a:t>
            </a:r>
            <a:r>
              <a:rPr lang="en-GB" dirty="0" err="1"/>
              <a:t>cryfder</a:t>
            </a:r>
            <a:r>
              <a:rPr lang="en-GB" dirty="0"/>
              <a:t> </a:t>
            </a:r>
            <a:r>
              <a:rPr lang="en-GB" dirty="0" err="1"/>
              <a:t>corfforol</a:t>
            </a:r>
            <a:r>
              <a:rPr lang="en-GB" dirty="0"/>
              <a:t>, </a:t>
            </a:r>
            <a:r>
              <a:rPr lang="en-GB" dirty="0" err="1"/>
              <a:t>rhifedd</a:t>
            </a:r>
            <a:r>
              <a:rPr lang="en-GB" dirty="0"/>
              <a:t> (er </a:t>
            </a:r>
            <a:r>
              <a:rPr lang="en-GB" dirty="0" err="1"/>
              <a:t>gellir</a:t>
            </a:r>
            <a:r>
              <a:rPr lang="en-GB" dirty="0"/>
              <a:t> </a:t>
            </a:r>
            <a:r>
              <a:rPr lang="en-GB" dirty="0" err="1"/>
              <a:t>dadlau</a:t>
            </a:r>
            <a:r>
              <a:rPr lang="en-GB" dirty="0"/>
              <a:t> bod </a:t>
            </a:r>
            <a:r>
              <a:rPr lang="en-GB" dirty="0" err="1"/>
              <a:t>angen</a:t>
            </a:r>
            <a:r>
              <a:rPr lang="en-GB" dirty="0"/>
              <a:t> </a:t>
            </a:r>
            <a:r>
              <a:rPr lang="en-GB" dirty="0" err="1"/>
              <a:t>sgiliau</a:t>
            </a:r>
            <a:r>
              <a:rPr lang="en-GB" dirty="0"/>
              <a:t> </a:t>
            </a:r>
            <a:r>
              <a:rPr lang="en-GB" dirty="0" err="1"/>
              <a:t>rhifedd</a:t>
            </a:r>
            <a:r>
              <a:rPr lang="en-GB" dirty="0"/>
              <a:t> 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rhedeg</a:t>
            </a:r>
            <a:r>
              <a:rPr lang="en-GB" dirty="0"/>
              <a:t> </a:t>
            </a:r>
            <a:r>
              <a:rPr lang="en-GB" dirty="0" err="1"/>
              <a:t>busnes</a:t>
            </a:r>
            <a:r>
              <a:rPr lang="en-GB" dirty="0"/>
              <a:t> </a:t>
            </a:r>
            <a:r>
              <a:rPr lang="en-GB" dirty="0" err="1"/>
              <a:t>cyfieithu</a:t>
            </a:r>
            <a:r>
              <a:rPr lang="en-GB" dirty="0"/>
              <a:t>!)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424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C908D-94F7-07A8-5728-BBBAE1FBC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C018A9-B429-33BA-045E-67F35B73BC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528780-15D0-8B86-DDF8-1AA528963B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8C6B9-A2B1-1794-BE31-5138EA08E2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161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49AAC-66B7-B065-AB6B-77EFC563A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46EE3F-6008-7529-799B-E322695A87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F6DA34-A4EF-F652-FB04-703A37184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CA08E6-7773-652B-8928-0C090E38EC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857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2D347-BA9D-D007-1357-5E4174677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7741E0-2A03-46DD-6FA5-460BBF123E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41A26B-5BDB-1ED8-7E30-8768E10CFE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2E5D42-F746-48F5-77BF-DAD954D5F6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926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46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87E1C-4B5E-BAFF-1FEA-3BC927174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4D9CBE-011D-ED70-510C-51055C75FA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959496-DBF5-0B36-2F6F-CCD542FCFA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593B39-C46D-9DC3-FE16-702200B952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142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319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534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577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162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156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042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50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314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131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33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030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371EB9-B22C-AEDF-4910-1B210100761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507038" y="63500"/>
            <a:ext cx="12033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MEWNOL - INTERNAL</a:t>
            </a:r>
          </a:p>
        </p:txBody>
      </p:sp>
    </p:spTree>
    <p:extLst>
      <p:ext uri="{BB962C8B-B14F-4D97-AF65-F5344CB8AC3E}">
        <p14:creationId xmlns:p14="http://schemas.microsoft.com/office/powerpoint/2010/main" val="93759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7" Type="http://schemas.openxmlformats.org/officeDocument/2006/relationships/slide" Target="slide26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2.xml"/><Relationship Id="rId5" Type="http://schemas.openxmlformats.org/officeDocument/2006/relationships/slide" Target="slide20.xml"/><Relationship Id="rId4" Type="http://schemas.openxmlformats.org/officeDocument/2006/relationships/slide" Target="slide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7" Type="http://schemas.openxmlformats.org/officeDocument/2006/relationships/slide" Target="slide26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2.xml"/><Relationship Id="rId5" Type="http://schemas.openxmlformats.org/officeDocument/2006/relationships/slide" Target="slide20.xml"/><Relationship Id="rId4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7" Type="http://schemas.openxmlformats.org/officeDocument/2006/relationships/slide" Target="slide26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2.xml"/><Relationship Id="rId5" Type="http://schemas.openxmlformats.org/officeDocument/2006/relationships/slide" Target="slide20.xml"/><Relationship Id="rId4" Type="http://schemas.openxmlformats.org/officeDocument/2006/relationships/slide" Target="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7" Type="http://schemas.openxmlformats.org/officeDocument/2006/relationships/slide" Target="slide26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2.xml"/><Relationship Id="rId5" Type="http://schemas.openxmlformats.org/officeDocument/2006/relationships/slide" Target="slide20.xml"/><Relationship Id="rId4" Type="http://schemas.openxmlformats.org/officeDocument/2006/relationships/slide" Target="slide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7" Type="http://schemas.openxmlformats.org/officeDocument/2006/relationships/slide" Target="slide26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2.xml"/><Relationship Id="rId5" Type="http://schemas.openxmlformats.org/officeDocument/2006/relationships/slide" Target="slide20.xml"/><Relationship Id="rId4" Type="http://schemas.openxmlformats.org/officeDocument/2006/relationships/slide" Target="slide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7" Type="http://schemas.openxmlformats.org/officeDocument/2006/relationships/slide" Target="slide26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2.xml"/><Relationship Id="rId5" Type="http://schemas.openxmlformats.org/officeDocument/2006/relationships/slide" Target="slide20.xml"/><Relationship Id="rId4" Type="http://schemas.openxmlformats.org/officeDocument/2006/relationships/slide" Target="slide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E2E0D11-CCBC-0ADA-A62F-A7781DCE7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4463" y="3146323"/>
            <a:ext cx="4792814" cy="4792814"/>
          </a:xfrm>
          <a:prstGeom prst="rect">
            <a:avLst/>
          </a:prstGeom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D10B01B6-14F6-1291-CE5A-EAC91691AD53}"/>
              </a:ext>
            </a:extLst>
          </p:cNvPr>
          <p:cNvSpPr/>
          <p:nvPr/>
        </p:nvSpPr>
        <p:spPr>
          <a:xfrm>
            <a:off x="904568" y="688258"/>
            <a:ext cx="10412361" cy="2458065"/>
          </a:xfrm>
          <a:prstGeom prst="wedgeRoundRectCallout">
            <a:avLst>
              <a:gd name="adj1" fmla="val 38091"/>
              <a:gd name="adj2" fmla="val 80900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F6B387-E892-AE33-2DE9-7E39D3B247D3}"/>
              </a:ext>
            </a:extLst>
          </p:cNvPr>
          <p:cNvSpPr txBox="1">
            <a:spLocks/>
          </p:cNvSpPr>
          <p:nvPr/>
        </p:nvSpPr>
        <p:spPr>
          <a:xfrm>
            <a:off x="1209367" y="837166"/>
            <a:ext cx="961595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7100" dirty="0">
                <a:solidFill>
                  <a:srgbClr val="FFFFFF"/>
                </a:solidFill>
              </a:rPr>
              <a:t>Beth </a:t>
            </a:r>
            <a:r>
              <a:rPr lang="en-GB" sz="7100" dirty="0" err="1">
                <a:solidFill>
                  <a:srgbClr val="FFFFFF"/>
                </a:solidFill>
              </a:rPr>
              <a:t>fyddai</a:t>
            </a:r>
            <a:r>
              <a:rPr lang="en-GB" sz="7100" dirty="0">
                <a:solidFill>
                  <a:srgbClr val="FFFFFF"/>
                </a:solidFill>
              </a:rPr>
              <a:t> </a:t>
            </a:r>
            <a:r>
              <a:rPr lang="en-GB" sz="7100" dirty="0" err="1">
                <a:solidFill>
                  <a:srgbClr val="FFFFFF"/>
                </a:solidFill>
              </a:rPr>
              <a:t>eich</a:t>
            </a:r>
            <a:r>
              <a:rPr lang="en-GB" sz="7100" dirty="0">
                <a:solidFill>
                  <a:srgbClr val="FFFFFF"/>
                </a:solidFill>
              </a:rPr>
              <a:t> </a:t>
            </a:r>
            <a:r>
              <a:rPr lang="en-GB" sz="7100" dirty="0" err="1">
                <a:solidFill>
                  <a:srgbClr val="FFFFFF"/>
                </a:solidFill>
              </a:rPr>
              <a:t>ymateb</a:t>
            </a:r>
            <a:r>
              <a:rPr lang="en-GB" sz="7100" dirty="0">
                <a:solidFill>
                  <a:srgbClr val="FFFFFF"/>
                </a:solidFill>
              </a:rPr>
              <a:t> pe </a:t>
            </a:r>
            <a:r>
              <a:rPr lang="en-GB" sz="7100" dirty="0" err="1">
                <a:solidFill>
                  <a:srgbClr val="FFFFFF"/>
                </a:solidFill>
              </a:rPr>
              <a:t>byddai</a:t>
            </a:r>
            <a:r>
              <a:rPr lang="en-GB" sz="7100" dirty="0">
                <a:solidFill>
                  <a:srgbClr val="FFFFFF"/>
                </a:solidFill>
              </a:rPr>
              <a:t> </a:t>
            </a:r>
            <a:r>
              <a:rPr lang="en-GB" sz="7100" dirty="0" err="1">
                <a:solidFill>
                  <a:srgbClr val="FFFFFF"/>
                </a:solidFill>
              </a:rPr>
              <a:t>eich</a:t>
            </a:r>
            <a:r>
              <a:rPr lang="en-GB" sz="7100" dirty="0">
                <a:solidFill>
                  <a:srgbClr val="FFFFFF"/>
                </a:solidFill>
              </a:rPr>
              <a:t> </a:t>
            </a:r>
            <a:r>
              <a:rPr lang="en-GB" sz="7100" dirty="0" err="1">
                <a:solidFill>
                  <a:srgbClr val="FFFFFF"/>
                </a:solidFill>
              </a:rPr>
              <a:t>ysgol</a:t>
            </a:r>
            <a:r>
              <a:rPr lang="en-GB" sz="7100" dirty="0">
                <a:solidFill>
                  <a:srgbClr val="FFFFFF"/>
                </a:solidFill>
              </a:rPr>
              <a:t> </a:t>
            </a:r>
            <a:r>
              <a:rPr lang="en-GB" sz="7100" dirty="0" err="1">
                <a:solidFill>
                  <a:srgbClr val="FFFFFF"/>
                </a:solidFill>
              </a:rPr>
              <a:t>yn</a:t>
            </a:r>
            <a:r>
              <a:rPr lang="en-GB" sz="7100" dirty="0">
                <a:solidFill>
                  <a:srgbClr val="FFFFFF"/>
                </a:solidFill>
              </a:rPr>
              <a:t> </a:t>
            </a:r>
            <a:r>
              <a:rPr lang="en-GB" sz="7100" dirty="0" err="1">
                <a:solidFill>
                  <a:srgbClr val="FFFFFF"/>
                </a:solidFill>
              </a:rPr>
              <a:t>ysgrifennu</a:t>
            </a:r>
            <a:r>
              <a:rPr lang="en-GB" sz="7100" dirty="0">
                <a:solidFill>
                  <a:srgbClr val="FFFFFF"/>
                </a:solidFill>
              </a:rPr>
              <a:t> </a:t>
            </a:r>
            <a:r>
              <a:rPr lang="en-GB" sz="7100" dirty="0" err="1">
                <a:solidFill>
                  <a:srgbClr val="FFFFFF"/>
                </a:solidFill>
              </a:rPr>
              <a:t>negeseuon</a:t>
            </a:r>
            <a:r>
              <a:rPr lang="en-GB" sz="7100" dirty="0">
                <a:solidFill>
                  <a:srgbClr val="FFFFFF"/>
                </a:solidFill>
              </a:rPr>
              <a:t>, </a:t>
            </a:r>
            <a:r>
              <a:rPr lang="en-GB" sz="7100" dirty="0" err="1">
                <a:solidFill>
                  <a:srgbClr val="FFFFFF"/>
                </a:solidFill>
              </a:rPr>
              <a:t>llythyrau</a:t>
            </a:r>
            <a:r>
              <a:rPr lang="en-GB" sz="7100" dirty="0">
                <a:solidFill>
                  <a:srgbClr val="FFFFFF"/>
                </a:solidFill>
              </a:rPr>
              <a:t>, </a:t>
            </a:r>
            <a:r>
              <a:rPr lang="en-GB" sz="7100" dirty="0" err="1">
                <a:solidFill>
                  <a:srgbClr val="FFFFFF"/>
                </a:solidFill>
              </a:rPr>
              <a:t>arwyddion</a:t>
            </a:r>
            <a:r>
              <a:rPr lang="en-GB" sz="7100" dirty="0">
                <a:solidFill>
                  <a:srgbClr val="FFFFFF"/>
                </a:solidFill>
              </a:rPr>
              <a:t> </a:t>
            </a:r>
            <a:r>
              <a:rPr lang="en-GB" sz="7100" dirty="0" err="1">
                <a:solidFill>
                  <a:srgbClr val="FFFFFF"/>
                </a:solidFill>
              </a:rPr>
              <a:t>yn</a:t>
            </a:r>
            <a:r>
              <a:rPr lang="en-GB" sz="7100" dirty="0">
                <a:solidFill>
                  <a:srgbClr val="FFFFFF"/>
                </a:solidFill>
              </a:rPr>
              <a:t> </a:t>
            </a:r>
            <a:r>
              <a:rPr lang="en-GB" sz="7100" dirty="0" err="1">
                <a:solidFill>
                  <a:srgbClr val="FFFFFF"/>
                </a:solidFill>
              </a:rPr>
              <a:t>uniaith</a:t>
            </a:r>
            <a:r>
              <a:rPr lang="en-GB" sz="7100" dirty="0">
                <a:solidFill>
                  <a:srgbClr val="FFFFFF"/>
                </a:solidFill>
              </a:rPr>
              <a:t> </a:t>
            </a:r>
            <a:r>
              <a:rPr lang="en-GB" sz="7100" dirty="0" err="1">
                <a:solidFill>
                  <a:srgbClr val="FFFFFF"/>
                </a:solidFill>
              </a:rPr>
              <a:t>Saesneg</a:t>
            </a:r>
            <a:r>
              <a:rPr lang="en-GB" sz="7100" dirty="0">
                <a:solidFill>
                  <a:srgbClr val="FFFFFF"/>
                </a:solidFill>
              </a:rPr>
              <a:t>?</a:t>
            </a:r>
            <a:br>
              <a:rPr lang="en-GB" sz="4700" dirty="0">
                <a:solidFill>
                  <a:srgbClr val="FFFFFF"/>
                </a:solidFill>
              </a:rPr>
            </a:br>
            <a:endParaRPr lang="en-GB" sz="4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166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0553D-62EC-8087-6AB6-1EAC7B26C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C8ED5-E56F-9197-0324-FFBE0C0CC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975413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en-GB" dirty="0">
                <a:solidFill>
                  <a:schemeClr val="bg1"/>
                </a:solidFill>
              </a:rPr>
            </a:br>
            <a:r>
              <a:rPr lang="en-GB" dirty="0" err="1">
                <a:solidFill>
                  <a:schemeClr val="bg1"/>
                </a:solidFill>
              </a:rPr>
              <a:t>Dysgu</a:t>
            </a:r>
            <a:r>
              <a:rPr lang="en-GB" dirty="0">
                <a:solidFill>
                  <a:schemeClr val="bg1"/>
                </a:solidFill>
              </a:rPr>
              <a:t> pam </a:t>
            </a:r>
            <a:r>
              <a:rPr lang="en-GB" dirty="0" err="1">
                <a:solidFill>
                  <a:schemeClr val="bg1"/>
                </a:solidFill>
              </a:rPr>
              <a:t>fod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cyfieithu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yn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bwysig</a:t>
            </a:r>
            <a:r>
              <a:rPr lang="en-GB" dirty="0">
                <a:solidFill>
                  <a:schemeClr val="bg1"/>
                </a:solidFill>
              </a:rPr>
              <a:t> </a:t>
            </a:r>
            <a:br>
              <a:rPr lang="en-GB" dirty="0">
                <a:solidFill>
                  <a:schemeClr val="bg1"/>
                </a:solidFill>
              </a:rPr>
            </a:b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B0D86A-C262-7591-EBA4-3C8D9431AB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685" b="25714"/>
          <a:stretch>
            <a:fillRect/>
          </a:stretch>
        </p:blipFill>
        <p:spPr>
          <a:xfrm>
            <a:off x="4291692" y="790630"/>
            <a:ext cx="3608615" cy="189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7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9DC06-E79D-6BC7-4150-BB9B412AC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E80DC-F4F7-1BDC-B2CA-703A142FC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54386" y="157318"/>
            <a:ext cx="4893547" cy="6173576"/>
          </a:xfrm>
          <a:solidFill>
            <a:schemeClr val="bg1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en-GB" sz="5600" dirty="0" err="1">
                <a:solidFill>
                  <a:srgbClr val="008080"/>
                </a:solidFill>
              </a:rPr>
              <a:t>Newid</a:t>
            </a:r>
            <a:r>
              <a:rPr lang="en-GB" sz="5600" dirty="0">
                <a:solidFill>
                  <a:srgbClr val="008080"/>
                </a:solidFill>
              </a:rPr>
              <a:t> </a:t>
            </a:r>
            <a:r>
              <a:rPr lang="en-GB" sz="5600" dirty="0" err="1">
                <a:solidFill>
                  <a:srgbClr val="008080"/>
                </a:solidFill>
              </a:rPr>
              <a:t>geiriau</a:t>
            </a:r>
            <a:r>
              <a:rPr lang="en-GB" sz="5600" dirty="0">
                <a:solidFill>
                  <a:srgbClr val="008080"/>
                </a:solidFill>
              </a:rPr>
              <a:t> o un </a:t>
            </a:r>
            <a:r>
              <a:rPr lang="en-GB" sz="5600" dirty="0" err="1">
                <a:solidFill>
                  <a:srgbClr val="008080"/>
                </a:solidFill>
              </a:rPr>
              <a:t>iaith</a:t>
            </a:r>
            <a:r>
              <a:rPr lang="en-GB" sz="5600" dirty="0">
                <a:solidFill>
                  <a:srgbClr val="008080"/>
                </a:solidFill>
              </a:rPr>
              <a:t> </a:t>
            </a:r>
            <a:r>
              <a:rPr lang="en-GB" sz="5600" dirty="0" err="1">
                <a:solidFill>
                  <a:srgbClr val="008080"/>
                </a:solidFill>
              </a:rPr>
              <a:t>i’r</a:t>
            </a:r>
            <a:r>
              <a:rPr lang="en-GB" sz="5600" dirty="0">
                <a:solidFill>
                  <a:srgbClr val="008080"/>
                </a:solidFill>
              </a:rPr>
              <a:t> </a:t>
            </a:r>
            <a:r>
              <a:rPr lang="en-GB" sz="5600" dirty="0" err="1">
                <a:solidFill>
                  <a:srgbClr val="008080"/>
                </a:solidFill>
              </a:rPr>
              <a:t>llall</a:t>
            </a:r>
            <a:br>
              <a:rPr lang="en-GB" sz="5600" dirty="0">
                <a:solidFill>
                  <a:srgbClr val="008080"/>
                </a:solidFill>
              </a:rPr>
            </a:br>
            <a:br>
              <a:rPr lang="en-GB" sz="5600" dirty="0">
                <a:solidFill>
                  <a:srgbClr val="008080"/>
                </a:solidFill>
              </a:rPr>
            </a:br>
            <a:r>
              <a:rPr lang="en-GB" sz="5600" dirty="0" err="1">
                <a:solidFill>
                  <a:srgbClr val="008080"/>
                </a:solidFill>
              </a:rPr>
              <a:t>Ffordd</a:t>
            </a:r>
            <a:r>
              <a:rPr lang="en-GB" sz="5600" dirty="0">
                <a:solidFill>
                  <a:srgbClr val="008080"/>
                </a:solidFill>
              </a:rPr>
              <a:t> o </a:t>
            </a:r>
            <a:r>
              <a:rPr lang="en-GB" sz="5600" dirty="0" err="1">
                <a:solidFill>
                  <a:srgbClr val="008080"/>
                </a:solidFill>
              </a:rPr>
              <a:t>helpu</a:t>
            </a:r>
            <a:r>
              <a:rPr lang="en-GB" sz="5600" dirty="0">
                <a:solidFill>
                  <a:srgbClr val="008080"/>
                </a:solidFill>
              </a:rPr>
              <a:t> </a:t>
            </a:r>
            <a:r>
              <a:rPr lang="en-GB" sz="5600" dirty="0" err="1">
                <a:solidFill>
                  <a:srgbClr val="008080"/>
                </a:solidFill>
              </a:rPr>
              <a:t>pobl</a:t>
            </a:r>
            <a:r>
              <a:rPr lang="en-GB" sz="5600" dirty="0">
                <a:solidFill>
                  <a:srgbClr val="008080"/>
                </a:solidFill>
              </a:rPr>
              <a:t> </a:t>
            </a:r>
            <a:r>
              <a:rPr lang="en-GB" sz="5600" dirty="0" err="1">
                <a:solidFill>
                  <a:srgbClr val="008080"/>
                </a:solidFill>
              </a:rPr>
              <a:t>i</a:t>
            </a:r>
            <a:r>
              <a:rPr lang="en-GB" sz="5600" dirty="0">
                <a:solidFill>
                  <a:srgbClr val="008080"/>
                </a:solidFill>
              </a:rPr>
              <a:t> </a:t>
            </a:r>
            <a:r>
              <a:rPr lang="en-GB" sz="5600" dirty="0" err="1">
                <a:solidFill>
                  <a:srgbClr val="008080"/>
                </a:solidFill>
              </a:rPr>
              <a:t>ddeall</a:t>
            </a:r>
            <a:r>
              <a:rPr lang="en-GB" sz="5600" dirty="0">
                <a:solidFill>
                  <a:srgbClr val="008080"/>
                </a:solidFill>
              </a:rPr>
              <a:t> </a:t>
            </a:r>
            <a:r>
              <a:rPr lang="en-GB" sz="5600" dirty="0" err="1">
                <a:solidFill>
                  <a:srgbClr val="008080"/>
                </a:solidFill>
              </a:rPr>
              <a:t>ei</a:t>
            </a:r>
            <a:r>
              <a:rPr lang="en-GB" sz="5600" dirty="0">
                <a:solidFill>
                  <a:srgbClr val="008080"/>
                </a:solidFill>
              </a:rPr>
              <a:t> </a:t>
            </a:r>
            <a:r>
              <a:rPr lang="en-GB" sz="5600" dirty="0" err="1">
                <a:solidFill>
                  <a:srgbClr val="008080"/>
                </a:solidFill>
              </a:rPr>
              <a:t>gilydd</a:t>
            </a:r>
            <a:br>
              <a:rPr lang="en-GB" sz="5600" dirty="0">
                <a:solidFill>
                  <a:srgbClr val="008080"/>
                </a:solidFill>
              </a:rPr>
            </a:br>
            <a:br>
              <a:rPr lang="en-GB" sz="5600" dirty="0">
                <a:solidFill>
                  <a:srgbClr val="008080"/>
                </a:solidFill>
              </a:rPr>
            </a:br>
            <a:r>
              <a:rPr lang="en-GB" sz="5600" dirty="0" err="1">
                <a:solidFill>
                  <a:srgbClr val="008080"/>
                </a:solidFill>
              </a:rPr>
              <a:t>Sgil</a:t>
            </a:r>
            <a:r>
              <a:rPr lang="en-GB" sz="5600" dirty="0">
                <a:solidFill>
                  <a:srgbClr val="008080"/>
                </a:solidFill>
              </a:rPr>
              <a:t> </a:t>
            </a:r>
            <a:r>
              <a:rPr lang="en-GB" sz="5600" dirty="0" err="1">
                <a:solidFill>
                  <a:srgbClr val="008080"/>
                </a:solidFill>
              </a:rPr>
              <a:t>greadigol</a:t>
            </a:r>
            <a:endParaRPr lang="en-GB" sz="5600" dirty="0">
              <a:solidFill>
                <a:srgbClr val="008080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511DEBB-3975-26DD-2A4B-EFF2F9D468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6E70F8-9A41-0060-20ED-471BDB9B42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121"/>
          <a:stretch>
            <a:fillRect/>
          </a:stretch>
        </p:blipFill>
        <p:spPr>
          <a:xfrm>
            <a:off x="356203" y="0"/>
            <a:ext cx="6311346" cy="510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70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8A7DB5-6DDD-0E04-0CE3-035816949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56D600C8-8F3C-49C9-C97D-52D0468A9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443FE1-BEED-F6C7-873B-9FC3AC6A8FDA}"/>
              </a:ext>
            </a:extLst>
          </p:cNvPr>
          <p:cNvSpPr txBox="1"/>
          <p:nvPr/>
        </p:nvSpPr>
        <p:spPr>
          <a:xfrm>
            <a:off x="1278083" y="376799"/>
            <a:ext cx="10027227" cy="3785652"/>
          </a:xfrm>
          <a:prstGeom prst="rect">
            <a:avLst/>
          </a:prstGeom>
          <a:solidFill>
            <a:schemeClr val="bg1"/>
          </a:solidFill>
          <a:ln w="28575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rgbClr val="008080"/>
                </a:solidFill>
              </a:rPr>
              <a:t>Mae </a:t>
            </a:r>
            <a:r>
              <a:rPr lang="en-GB" sz="4800" dirty="0" err="1">
                <a:solidFill>
                  <a:srgbClr val="008080"/>
                </a:solidFill>
              </a:rPr>
              <a:t>dau</a:t>
            </a:r>
            <a:r>
              <a:rPr lang="en-GB" sz="4800" dirty="0">
                <a:solidFill>
                  <a:srgbClr val="008080"/>
                </a:solidFill>
              </a:rPr>
              <a:t> </a:t>
            </a:r>
            <a:r>
              <a:rPr lang="en-GB" sz="4800" dirty="0" err="1">
                <a:solidFill>
                  <a:srgbClr val="008080"/>
                </a:solidFill>
              </a:rPr>
              <a:t>fath</a:t>
            </a:r>
            <a:r>
              <a:rPr lang="en-GB" sz="4800" dirty="0">
                <a:solidFill>
                  <a:srgbClr val="008080"/>
                </a:solidFill>
              </a:rPr>
              <a:t> o </a:t>
            </a:r>
            <a:r>
              <a:rPr lang="en-GB" sz="4800" dirty="0" err="1">
                <a:solidFill>
                  <a:srgbClr val="008080"/>
                </a:solidFill>
              </a:rPr>
              <a:t>gyfieithydd</a:t>
            </a:r>
            <a:r>
              <a:rPr lang="en-GB" sz="4800" dirty="0">
                <a:solidFill>
                  <a:srgbClr val="008080"/>
                </a:solidFill>
              </a:rPr>
              <a:t>:</a:t>
            </a:r>
          </a:p>
          <a:p>
            <a:endParaRPr lang="en-GB" sz="4800" dirty="0">
              <a:solidFill>
                <a:srgbClr val="00808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dirty="0" err="1">
                <a:solidFill>
                  <a:srgbClr val="008080"/>
                </a:solidFill>
              </a:rPr>
              <a:t>Cyfieithydd</a:t>
            </a:r>
            <a:r>
              <a:rPr lang="en-GB" sz="4800" dirty="0">
                <a:solidFill>
                  <a:srgbClr val="008080"/>
                </a:solidFill>
              </a:rPr>
              <a:t> </a:t>
            </a:r>
            <a:r>
              <a:rPr lang="en-GB" sz="4800" dirty="0" err="1">
                <a:solidFill>
                  <a:srgbClr val="008080"/>
                </a:solidFill>
              </a:rPr>
              <a:t>Testun</a:t>
            </a:r>
            <a:endParaRPr lang="en-GB" sz="4800" dirty="0">
              <a:solidFill>
                <a:srgbClr val="00808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GB" sz="4800" dirty="0">
              <a:solidFill>
                <a:srgbClr val="00808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GB" sz="4800" dirty="0" err="1">
                <a:solidFill>
                  <a:srgbClr val="008080"/>
                </a:solidFill>
              </a:rPr>
              <a:t>Cyfieithydd</a:t>
            </a:r>
            <a:r>
              <a:rPr lang="en-GB" sz="4800" dirty="0">
                <a:solidFill>
                  <a:srgbClr val="008080"/>
                </a:solidFill>
              </a:rPr>
              <a:t> </a:t>
            </a:r>
            <a:r>
              <a:rPr lang="en-GB" sz="4800" dirty="0" err="1">
                <a:solidFill>
                  <a:srgbClr val="008080"/>
                </a:solidFill>
              </a:rPr>
              <a:t>ar</a:t>
            </a:r>
            <a:r>
              <a:rPr lang="en-GB" sz="4800" dirty="0">
                <a:solidFill>
                  <a:srgbClr val="008080"/>
                </a:solidFill>
              </a:rPr>
              <a:t> y </a:t>
            </a:r>
            <a:r>
              <a:rPr lang="en-GB" sz="4800" dirty="0" err="1">
                <a:solidFill>
                  <a:srgbClr val="008080"/>
                </a:solidFill>
              </a:rPr>
              <a:t>Pryd</a:t>
            </a:r>
            <a:endParaRPr lang="en-GB" sz="48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4AB65A1-99F6-64E2-73D6-A0F96540B47D}"/>
              </a:ext>
            </a:extLst>
          </p:cNvPr>
          <p:cNvSpPr/>
          <p:nvPr/>
        </p:nvSpPr>
        <p:spPr>
          <a:xfrm>
            <a:off x="9748405" y="4506341"/>
            <a:ext cx="2234045" cy="216477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B5E0E8-108F-70F1-AEBD-68A0EFDC7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8349" y="4443845"/>
            <a:ext cx="2414155" cy="2414155"/>
          </a:xfrm>
          <a:prstGeom prst="rect">
            <a:avLst/>
          </a:prstGeom>
          <a:noFill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CC0C3D-C669-BC5D-7E6F-FC8463E52E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74" r="4613" b="16818"/>
          <a:stretch>
            <a:fillRect/>
          </a:stretch>
        </p:blipFill>
        <p:spPr>
          <a:xfrm>
            <a:off x="209550" y="4539249"/>
            <a:ext cx="3510395" cy="213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92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C602BB-BF3D-8594-4DE5-2806DADE2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4A1FE7-8F3F-5862-88CC-E95699B49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6553" y="1415752"/>
            <a:ext cx="5334930" cy="3004145"/>
          </a:xfrm>
        </p:spPr>
        <p:txBody>
          <a:bodyPr>
            <a:normAutofit fontScale="90000"/>
          </a:bodyPr>
          <a:lstStyle/>
          <a:p>
            <a:r>
              <a:rPr lang="en-GB" dirty="0" err="1">
                <a:solidFill>
                  <a:srgbClr val="008080"/>
                </a:solidFill>
              </a:rPr>
              <a:t>Cylchwch</a:t>
            </a:r>
            <a:r>
              <a:rPr lang="en-GB" dirty="0">
                <a:solidFill>
                  <a:srgbClr val="008080"/>
                </a:solidFill>
              </a:rPr>
              <a:t> y </a:t>
            </a:r>
            <a:r>
              <a:rPr lang="en-GB" dirty="0" err="1">
                <a:solidFill>
                  <a:srgbClr val="008080"/>
                </a:solidFill>
              </a:rPr>
              <a:t>sgiliau</a:t>
            </a:r>
            <a:r>
              <a:rPr lang="en-GB" dirty="0">
                <a:solidFill>
                  <a:srgbClr val="008080"/>
                </a:solidFill>
              </a:rPr>
              <a:t> </a:t>
            </a:r>
            <a:r>
              <a:rPr lang="en-GB" dirty="0" err="1">
                <a:solidFill>
                  <a:srgbClr val="008080"/>
                </a:solidFill>
              </a:rPr>
              <a:t>sydd</a:t>
            </a:r>
            <a:r>
              <a:rPr lang="en-GB" dirty="0">
                <a:solidFill>
                  <a:srgbClr val="008080"/>
                </a:solidFill>
              </a:rPr>
              <a:t> </a:t>
            </a:r>
            <a:r>
              <a:rPr lang="en-GB" dirty="0" err="1">
                <a:solidFill>
                  <a:srgbClr val="008080"/>
                </a:solidFill>
              </a:rPr>
              <a:t>eu</a:t>
            </a:r>
            <a:r>
              <a:rPr lang="en-GB" dirty="0">
                <a:solidFill>
                  <a:srgbClr val="008080"/>
                </a:solidFill>
              </a:rPr>
              <a:t> </a:t>
            </a:r>
            <a:r>
              <a:rPr lang="en-GB" dirty="0" err="1">
                <a:solidFill>
                  <a:srgbClr val="008080"/>
                </a:solidFill>
              </a:rPr>
              <a:t>hangen</a:t>
            </a:r>
            <a:r>
              <a:rPr lang="en-GB" dirty="0">
                <a:solidFill>
                  <a:srgbClr val="008080"/>
                </a:solidFill>
              </a:rPr>
              <a:t> </a:t>
            </a:r>
            <a:r>
              <a:rPr lang="en-GB" dirty="0" err="1">
                <a:solidFill>
                  <a:srgbClr val="008080"/>
                </a:solidFill>
              </a:rPr>
              <a:t>ar</a:t>
            </a:r>
            <a:r>
              <a:rPr lang="en-GB" dirty="0">
                <a:solidFill>
                  <a:srgbClr val="008080"/>
                </a:solidFill>
              </a:rPr>
              <a:t> </a:t>
            </a:r>
            <a:r>
              <a:rPr lang="en-GB" dirty="0" err="1">
                <a:solidFill>
                  <a:srgbClr val="008080"/>
                </a:solidFill>
              </a:rPr>
              <a:t>gyfieithwyr</a:t>
            </a:r>
            <a:r>
              <a:rPr lang="en-GB" dirty="0">
                <a:solidFill>
                  <a:srgbClr val="008080"/>
                </a:solidFill>
              </a:rPr>
              <a:t>. 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60D531-DFE9-ED04-9025-4301766876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11051AB1-3DAD-9DE3-DDBE-FFA599070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69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A9F936-30BD-68B7-05D6-1E8B0FE4F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1CE2B3C6-EFCF-25B7-9D08-CA2D59ED7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B94FA2-09E5-003A-A532-E184713ACEE1}"/>
              </a:ext>
            </a:extLst>
          </p:cNvPr>
          <p:cNvSpPr txBox="1"/>
          <p:nvPr/>
        </p:nvSpPr>
        <p:spPr>
          <a:xfrm>
            <a:off x="294967" y="857803"/>
            <a:ext cx="11602065" cy="4985980"/>
          </a:xfrm>
          <a:prstGeom prst="rect">
            <a:avLst/>
          </a:prstGeom>
          <a:solidFill>
            <a:schemeClr val="bg1"/>
          </a:solidFill>
          <a:ln w="28575">
            <a:solidFill>
              <a:srgbClr val="008080"/>
            </a:solidFill>
          </a:ln>
        </p:spPr>
        <p:txBody>
          <a:bodyPr wrap="square" rtlCol="0">
            <a:spAutoFit/>
          </a:bodyPr>
          <a:lstStyle/>
          <a:p>
            <a:r>
              <a:rPr lang="en-GB" sz="3000" b="1" dirty="0" err="1">
                <a:solidFill>
                  <a:srgbClr val="008080"/>
                </a:solidFill>
              </a:rPr>
              <a:t>Technoleg</a:t>
            </a:r>
            <a:r>
              <a:rPr lang="en-GB" sz="3000" b="1" dirty="0">
                <a:solidFill>
                  <a:srgbClr val="008080"/>
                </a:solidFill>
              </a:rPr>
              <a:t>                      </a:t>
            </a:r>
            <a:r>
              <a:rPr lang="en-GB" sz="3000" b="1" dirty="0" err="1">
                <a:solidFill>
                  <a:srgbClr val="008080"/>
                </a:solidFill>
              </a:rPr>
              <a:t>Cadw</a:t>
            </a:r>
            <a:r>
              <a:rPr lang="en-GB" sz="3000" b="1" dirty="0">
                <a:solidFill>
                  <a:srgbClr val="008080"/>
                </a:solidFill>
              </a:rPr>
              <a:t> at </a:t>
            </a:r>
            <a:r>
              <a:rPr lang="en-GB" sz="3000" b="1" dirty="0" err="1">
                <a:solidFill>
                  <a:srgbClr val="008080"/>
                </a:solidFill>
              </a:rPr>
              <a:t>derfyn</a:t>
            </a:r>
            <a:r>
              <a:rPr lang="en-GB" sz="3000" b="1" dirty="0">
                <a:solidFill>
                  <a:srgbClr val="008080"/>
                </a:solidFill>
              </a:rPr>
              <a:t> </a:t>
            </a:r>
            <a:r>
              <a:rPr lang="en-GB" sz="3000" b="1" dirty="0" err="1">
                <a:solidFill>
                  <a:srgbClr val="008080"/>
                </a:solidFill>
              </a:rPr>
              <a:t>amser</a:t>
            </a:r>
            <a:r>
              <a:rPr lang="en-GB" sz="3000" b="1" dirty="0">
                <a:solidFill>
                  <a:srgbClr val="008080"/>
                </a:solidFill>
              </a:rPr>
              <a:t>                       </a:t>
            </a:r>
            <a:r>
              <a:rPr lang="en-GB" sz="3000" b="1" dirty="0" err="1">
                <a:solidFill>
                  <a:srgbClr val="008080"/>
                </a:solidFill>
              </a:rPr>
              <a:t>Rhifedd</a:t>
            </a:r>
            <a:endParaRPr lang="en-GB" sz="3000" b="1" dirty="0">
              <a:solidFill>
                <a:srgbClr val="008080"/>
              </a:solidFill>
            </a:endParaRPr>
          </a:p>
          <a:p>
            <a:endParaRPr lang="en-GB" sz="3000" b="1" dirty="0">
              <a:solidFill>
                <a:srgbClr val="008080"/>
              </a:solidFill>
            </a:endParaRPr>
          </a:p>
          <a:p>
            <a:r>
              <a:rPr lang="en-GB" sz="3000" b="1" dirty="0">
                <a:solidFill>
                  <a:srgbClr val="008080"/>
                </a:solidFill>
              </a:rPr>
              <a:t>Iaith                                          Canu                                     </a:t>
            </a:r>
            <a:r>
              <a:rPr lang="en-GB" sz="3000" b="1" dirty="0" err="1">
                <a:solidFill>
                  <a:srgbClr val="008080"/>
                </a:solidFill>
              </a:rPr>
              <a:t>Datrys</a:t>
            </a:r>
            <a:r>
              <a:rPr lang="en-GB" sz="3000" b="1" dirty="0">
                <a:solidFill>
                  <a:srgbClr val="008080"/>
                </a:solidFill>
              </a:rPr>
              <a:t> </a:t>
            </a:r>
            <a:r>
              <a:rPr lang="en-GB" sz="3000" b="1" dirty="0" err="1">
                <a:solidFill>
                  <a:srgbClr val="008080"/>
                </a:solidFill>
              </a:rPr>
              <a:t>problemau</a:t>
            </a:r>
            <a:r>
              <a:rPr lang="en-GB" sz="3000" b="1" dirty="0">
                <a:solidFill>
                  <a:srgbClr val="008080"/>
                </a:solidFill>
              </a:rPr>
              <a:t> </a:t>
            </a:r>
          </a:p>
          <a:p>
            <a:endParaRPr lang="en-GB" sz="3000" b="1" dirty="0">
              <a:solidFill>
                <a:srgbClr val="008080"/>
              </a:solidFill>
            </a:endParaRPr>
          </a:p>
          <a:p>
            <a:r>
              <a:rPr lang="en-GB" sz="3000" b="1" dirty="0" err="1">
                <a:solidFill>
                  <a:srgbClr val="008080"/>
                </a:solidFill>
              </a:rPr>
              <a:t>Llafar</a:t>
            </a:r>
            <a:r>
              <a:rPr lang="en-GB" sz="3000" b="1" dirty="0">
                <a:solidFill>
                  <a:srgbClr val="008080"/>
                </a:solidFill>
              </a:rPr>
              <a:t>                                        </a:t>
            </a:r>
            <a:r>
              <a:rPr lang="en-GB" sz="3000" b="1" dirty="0" err="1">
                <a:solidFill>
                  <a:srgbClr val="008080"/>
                </a:solidFill>
              </a:rPr>
              <a:t>Darllen</a:t>
            </a:r>
            <a:r>
              <a:rPr lang="en-GB" sz="3000" b="1" dirty="0">
                <a:solidFill>
                  <a:srgbClr val="008080"/>
                </a:solidFill>
              </a:rPr>
              <a:t>                                      </a:t>
            </a:r>
            <a:r>
              <a:rPr lang="en-GB" sz="3000" b="1" dirty="0" err="1">
                <a:solidFill>
                  <a:srgbClr val="008080"/>
                </a:solidFill>
              </a:rPr>
              <a:t>Gwrando</a:t>
            </a:r>
            <a:r>
              <a:rPr lang="en-GB" sz="3000" b="1" dirty="0">
                <a:solidFill>
                  <a:srgbClr val="008080"/>
                </a:solidFill>
              </a:rPr>
              <a:t> </a:t>
            </a:r>
          </a:p>
          <a:p>
            <a:endParaRPr lang="en-GB" sz="3000" b="1" dirty="0">
              <a:solidFill>
                <a:srgbClr val="008080"/>
              </a:solidFill>
            </a:endParaRPr>
          </a:p>
          <a:p>
            <a:r>
              <a:rPr lang="en-GB" sz="3000" b="1" dirty="0" err="1">
                <a:solidFill>
                  <a:srgbClr val="008080"/>
                </a:solidFill>
              </a:rPr>
              <a:t>Creadigrwydd</a:t>
            </a:r>
            <a:r>
              <a:rPr lang="en-GB" sz="3000" b="1" dirty="0">
                <a:solidFill>
                  <a:srgbClr val="008080"/>
                </a:solidFill>
              </a:rPr>
              <a:t>                      </a:t>
            </a:r>
            <a:r>
              <a:rPr lang="en-GB" sz="3000" b="1" dirty="0" err="1">
                <a:solidFill>
                  <a:srgbClr val="008080"/>
                </a:solidFill>
              </a:rPr>
              <a:t>Ysgrifennu</a:t>
            </a:r>
            <a:r>
              <a:rPr lang="en-GB" sz="3000" b="1" dirty="0">
                <a:solidFill>
                  <a:srgbClr val="008080"/>
                </a:solidFill>
              </a:rPr>
              <a:t> 							</a:t>
            </a:r>
            <a:r>
              <a:rPr lang="en-GB" sz="3000" b="1" dirty="0" err="1">
                <a:solidFill>
                  <a:srgbClr val="008080"/>
                </a:solidFill>
              </a:rPr>
              <a:t>Trefnus</a:t>
            </a:r>
            <a:r>
              <a:rPr lang="en-GB" sz="3000" b="1" dirty="0">
                <a:solidFill>
                  <a:srgbClr val="008080"/>
                </a:solidFill>
              </a:rPr>
              <a:t> </a:t>
            </a:r>
          </a:p>
          <a:p>
            <a:endParaRPr lang="en-GB" sz="3000" b="1" dirty="0">
              <a:solidFill>
                <a:srgbClr val="008080"/>
              </a:solidFill>
            </a:endParaRPr>
          </a:p>
          <a:p>
            <a:r>
              <a:rPr lang="en-GB" sz="3000" b="1" dirty="0" err="1">
                <a:solidFill>
                  <a:srgbClr val="008080"/>
                </a:solidFill>
              </a:rPr>
              <a:t>Ymchwil</a:t>
            </a:r>
            <a:r>
              <a:rPr lang="en-GB" sz="3000" b="1" dirty="0">
                <a:solidFill>
                  <a:srgbClr val="008080"/>
                </a:solidFill>
              </a:rPr>
              <a:t>                                </a:t>
            </a:r>
            <a:r>
              <a:rPr lang="en-GB" sz="3000" b="1" dirty="0" err="1">
                <a:solidFill>
                  <a:srgbClr val="008080"/>
                </a:solidFill>
              </a:rPr>
              <a:t>Canolbwyntio</a:t>
            </a:r>
            <a:r>
              <a:rPr lang="en-GB" sz="3000" b="1" dirty="0">
                <a:solidFill>
                  <a:srgbClr val="008080"/>
                </a:solidFill>
              </a:rPr>
              <a:t>                        </a:t>
            </a:r>
            <a:r>
              <a:rPr lang="en-GB" sz="3000" b="1" dirty="0" err="1">
                <a:solidFill>
                  <a:srgbClr val="008080"/>
                </a:solidFill>
              </a:rPr>
              <a:t>Cryfder</a:t>
            </a:r>
            <a:r>
              <a:rPr lang="en-GB" sz="3000" b="1" dirty="0">
                <a:solidFill>
                  <a:srgbClr val="008080"/>
                </a:solidFill>
              </a:rPr>
              <a:t> </a:t>
            </a:r>
            <a:r>
              <a:rPr lang="en-GB" sz="3000" b="1" dirty="0" err="1">
                <a:solidFill>
                  <a:srgbClr val="008080"/>
                </a:solidFill>
              </a:rPr>
              <a:t>corfforol</a:t>
            </a:r>
            <a:r>
              <a:rPr lang="en-GB" sz="3000" b="1" dirty="0">
                <a:solidFill>
                  <a:srgbClr val="008080"/>
                </a:solidFill>
              </a:rPr>
              <a:t> </a:t>
            </a:r>
          </a:p>
          <a:p>
            <a:endParaRPr lang="en-GB" sz="4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A9980B-3B7E-EDEF-3E41-660204990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4988" y="5011410"/>
            <a:ext cx="1977574" cy="197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36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886C1-E09B-005F-D123-EBD2AE1E7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1AF6C-00B1-E8A7-F6AD-FC19B654C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54386" y="157318"/>
            <a:ext cx="4893547" cy="6173576"/>
          </a:xfrm>
          <a:solidFill>
            <a:schemeClr val="bg1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en-GB" sz="4000" dirty="0" err="1">
                <a:solidFill>
                  <a:srgbClr val="008080"/>
                </a:solidFill>
              </a:rPr>
              <a:t>Cadw’r</a:t>
            </a:r>
            <a:r>
              <a:rPr lang="en-GB" sz="4000" dirty="0">
                <a:solidFill>
                  <a:srgbClr val="008080"/>
                </a:solidFill>
              </a:rPr>
              <a:t> </a:t>
            </a:r>
            <a:r>
              <a:rPr lang="en-GB" sz="4000" dirty="0" err="1">
                <a:solidFill>
                  <a:srgbClr val="008080"/>
                </a:solidFill>
              </a:rPr>
              <a:t>iaith</a:t>
            </a:r>
            <a:r>
              <a:rPr lang="en-GB" sz="4000" dirty="0">
                <a:solidFill>
                  <a:srgbClr val="008080"/>
                </a:solidFill>
              </a:rPr>
              <a:t> Gymraeg </a:t>
            </a:r>
            <a:r>
              <a:rPr lang="en-GB" sz="4000" dirty="0" err="1">
                <a:solidFill>
                  <a:srgbClr val="008080"/>
                </a:solidFill>
              </a:rPr>
              <a:t>yn</a:t>
            </a:r>
            <a:r>
              <a:rPr lang="en-GB" sz="4000" dirty="0">
                <a:solidFill>
                  <a:srgbClr val="008080"/>
                </a:solidFill>
              </a:rPr>
              <a:t> </a:t>
            </a:r>
            <a:r>
              <a:rPr lang="en-GB" sz="4000" dirty="0" err="1">
                <a:solidFill>
                  <a:srgbClr val="008080"/>
                </a:solidFill>
              </a:rPr>
              <a:t>fyw</a:t>
            </a:r>
            <a:br>
              <a:rPr lang="en-GB" sz="5600" dirty="0">
                <a:solidFill>
                  <a:srgbClr val="008080"/>
                </a:solidFill>
              </a:rPr>
            </a:br>
            <a:br>
              <a:rPr lang="en-GB" sz="5600" dirty="0">
                <a:solidFill>
                  <a:srgbClr val="008080"/>
                </a:solidFill>
              </a:rPr>
            </a:br>
            <a:r>
              <a:rPr lang="en-GB" sz="4000" dirty="0" err="1">
                <a:solidFill>
                  <a:srgbClr val="008080"/>
                </a:solidFill>
              </a:rPr>
              <a:t>Mae’n</a:t>
            </a:r>
            <a:r>
              <a:rPr lang="en-GB" sz="4000" dirty="0">
                <a:solidFill>
                  <a:srgbClr val="008080"/>
                </a:solidFill>
              </a:rPr>
              <a:t> </a:t>
            </a:r>
            <a:r>
              <a:rPr lang="en-GB" sz="4000" b="1" dirty="0" err="1">
                <a:solidFill>
                  <a:srgbClr val="008080"/>
                </a:solidFill>
              </a:rPr>
              <a:t>gyfraith</a:t>
            </a:r>
            <a:r>
              <a:rPr lang="en-GB" sz="4000" b="1" dirty="0">
                <a:solidFill>
                  <a:srgbClr val="008080"/>
                </a:solidFill>
              </a:rPr>
              <a:t> </a:t>
            </a:r>
            <a:r>
              <a:rPr lang="en-GB" sz="4000" dirty="0" err="1">
                <a:solidFill>
                  <a:srgbClr val="008080"/>
                </a:solidFill>
              </a:rPr>
              <a:t>yng</a:t>
            </a:r>
            <a:r>
              <a:rPr lang="en-GB" sz="4000" dirty="0">
                <a:solidFill>
                  <a:srgbClr val="008080"/>
                </a:solidFill>
              </a:rPr>
              <a:t> </a:t>
            </a:r>
            <a:r>
              <a:rPr lang="en-GB" sz="4000" dirty="0" err="1">
                <a:solidFill>
                  <a:srgbClr val="008080"/>
                </a:solidFill>
              </a:rPr>
              <a:t>Nghymru</a:t>
            </a:r>
            <a:r>
              <a:rPr lang="en-GB" sz="4000" dirty="0">
                <a:solidFill>
                  <a:srgbClr val="008080"/>
                </a:solidFill>
              </a:rPr>
              <a:t> bod </a:t>
            </a:r>
            <a:r>
              <a:rPr lang="en-GB" sz="4000" dirty="0" err="1">
                <a:solidFill>
                  <a:srgbClr val="008080"/>
                </a:solidFill>
              </a:rPr>
              <a:t>gan</a:t>
            </a:r>
            <a:r>
              <a:rPr lang="en-GB" sz="4000" dirty="0">
                <a:solidFill>
                  <a:srgbClr val="008080"/>
                </a:solidFill>
              </a:rPr>
              <a:t> </a:t>
            </a:r>
            <a:r>
              <a:rPr lang="en-GB" sz="4000" dirty="0" err="1">
                <a:solidFill>
                  <a:srgbClr val="008080"/>
                </a:solidFill>
              </a:rPr>
              <a:t>bobl</a:t>
            </a:r>
            <a:r>
              <a:rPr lang="en-GB" sz="4000" dirty="0">
                <a:solidFill>
                  <a:srgbClr val="008080"/>
                </a:solidFill>
              </a:rPr>
              <a:t> </a:t>
            </a:r>
            <a:r>
              <a:rPr lang="en-GB" sz="4000" dirty="0" err="1">
                <a:solidFill>
                  <a:srgbClr val="008080"/>
                </a:solidFill>
              </a:rPr>
              <a:t>fynediad</a:t>
            </a:r>
            <a:r>
              <a:rPr lang="en-GB" sz="4000" dirty="0">
                <a:solidFill>
                  <a:srgbClr val="008080"/>
                </a:solidFill>
              </a:rPr>
              <a:t> at </a:t>
            </a:r>
            <a:r>
              <a:rPr lang="en-GB" sz="4000" dirty="0" err="1">
                <a:solidFill>
                  <a:srgbClr val="008080"/>
                </a:solidFill>
              </a:rPr>
              <a:t>wasanaethau</a:t>
            </a:r>
            <a:r>
              <a:rPr lang="en-GB" sz="4000" dirty="0">
                <a:solidFill>
                  <a:srgbClr val="008080"/>
                </a:solidFill>
              </a:rPr>
              <a:t> </a:t>
            </a:r>
            <a:r>
              <a:rPr lang="en-GB" sz="4000" dirty="0" err="1">
                <a:solidFill>
                  <a:srgbClr val="008080"/>
                </a:solidFill>
              </a:rPr>
              <a:t>cyhoeddus</a:t>
            </a:r>
            <a:r>
              <a:rPr lang="en-GB" sz="4000" dirty="0">
                <a:solidFill>
                  <a:srgbClr val="008080"/>
                </a:solidFill>
              </a:rPr>
              <a:t> </a:t>
            </a:r>
            <a:r>
              <a:rPr lang="en-GB" sz="4000" dirty="0" err="1">
                <a:solidFill>
                  <a:srgbClr val="008080"/>
                </a:solidFill>
              </a:rPr>
              <a:t>yn</a:t>
            </a:r>
            <a:r>
              <a:rPr lang="en-GB" sz="4000" dirty="0">
                <a:solidFill>
                  <a:srgbClr val="008080"/>
                </a:solidFill>
              </a:rPr>
              <a:t> y </a:t>
            </a:r>
            <a:r>
              <a:rPr lang="en-GB" sz="4000" dirty="0" err="1">
                <a:solidFill>
                  <a:srgbClr val="008080"/>
                </a:solidFill>
              </a:rPr>
              <a:t>Gymraeg</a:t>
            </a:r>
            <a:r>
              <a:rPr lang="en-GB" sz="4000" dirty="0">
                <a:solidFill>
                  <a:srgbClr val="008080"/>
                </a:solidFill>
              </a:rPr>
              <a:t>, </a:t>
            </a:r>
            <a:r>
              <a:rPr lang="en-GB" sz="4000" dirty="0" err="1">
                <a:solidFill>
                  <a:srgbClr val="008080"/>
                </a:solidFill>
              </a:rPr>
              <a:t>e.e.</a:t>
            </a:r>
            <a:r>
              <a:rPr lang="en-GB" sz="4000" dirty="0">
                <a:solidFill>
                  <a:srgbClr val="008080"/>
                </a:solidFill>
              </a:rPr>
              <a:t> iechyd ac </a:t>
            </a:r>
            <a:r>
              <a:rPr lang="en-GB" sz="4000" dirty="0" err="1">
                <a:solidFill>
                  <a:srgbClr val="008080"/>
                </a:solidFill>
              </a:rPr>
              <a:t>addysg</a:t>
            </a:r>
            <a:endParaRPr lang="en-GB" sz="4000" dirty="0">
              <a:solidFill>
                <a:srgbClr val="008080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A0AD76C-D0A8-20E2-5C2F-C3881A0F9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EE10A54-A81E-888C-98CA-254F379E9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3407" y="157318"/>
            <a:ext cx="10287000" cy="6858000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3C0241D2-475E-7094-08CC-F3E75C4335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BD6106-20C8-6334-E74A-5717440C34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581" t="8509" r="31808" b="85931"/>
          <a:stretch>
            <a:fillRect/>
          </a:stretch>
        </p:blipFill>
        <p:spPr>
          <a:xfrm>
            <a:off x="5666518" y="1573161"/>
            <a:ext cx="450032" cy="63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87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445C17-394F-501E-B058-FEB25CBDC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4AA8CA-25BC-F5F1-0CF0-C194C4A6F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2187" y="1627306"/>
            <a:ext cx="5398535" cy="3583791"/>
          </a:xfrm>
        </p:spPr>
        <p:txBody>
          <a:bodyPr>
            <a:normAutofit/>
          </a:bodyPr>
          <a:lstStyle/>
          <a:p>
            <a:r>
              <a:rPr lang="cy-GB" noProof="0" dirty="0">
                <a:solidFill>
                  <a:srgbClr val="008080"/>
                </a:solidFill>
              </a:rPr>
              <a:t>Darllenwch y poster ac ateb y cwestiynau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56BA64-6569-DB2A-5757-C854FB5F6E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C17CCFA2-15D7-944F-ECFF-179289C38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21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688BCB-147E-6E94-9688-245FA8948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28" y="72281"/>
            <a:ext cx="4645273" cy="66361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1792C7-5A71-7FEF-49B2-377B833A85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2428" b="17276"/>
          <a:stretch>
            <a:fillRect/>
          </a:stretch>
        </p:blipFill>
        <p:spPr>
          <a:xfrm>
            <a:off x="4850950" y="102140"/>
            <a:ext cx="3778216" cy="4733182"/>
          </a:xfrm>
          <a:prstGeom prst="rect">
            <a:avLst/>
          </a:prstGeom>
          <a:ln w="28575">
            <a:solidFill>
              <a:srgbClr val="00808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635BEF6-637F-3A72-7ED5-D28B7EBC3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690" y="3063538"/>
            <a:ext cx="3961181" cy="3692322"/>
          </a:xfrm>
          <a:prstGeom prst="rect">
            <a:avLst/>
          </a:prstGeom>
          <a:ln w="28575">
            <a:solidFill>
              <a:srgbClr val="008080"/>
            </a:solidFill>
          </a:ln>
        </p:spPr>
      </p:pic>
    </p:spTree>
    <p:extLst>
      <p:ext uri="{BB962C8B-B14F-4D97-AF65-F5344CB8AC3E}">
        <p14:creationId xmlns:p14="http://schemas.microsoft.com/office/powerpoint/2010/main" val="2009653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771F73-61F2-0711-A06C-9B21D39B2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5A4E982E-9CB2-D991-CEEF-273293527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23CD6A-7C5B-4F21-9243-70C71F126C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9666" y="3338721"/>
            <a:ext cx="5334930" cy="3004145"/>
          </a:xfrm>
        </p:spPr>
        <p:txBody>
          <a:bodyPr>
            <a:normAutofit fontScale="90000"/>
          </a:bodyPr>
          <a:lstStyle/>
          <a:p>
            <a:r>
              <a:rPr lang="en-GB" sz="4400" dirty="0">
                <a:solidFill>
                  <a:srgbClr val="008080"/>
                </a:solidFill>
              </a:rPr>
              <a:t>Mae poster, </a:t>
            </a:r>
            <a:r>
              <a:rPr lang="en-GB" sz="4400" dirty="0" err="1">
                <a:solidFill>
                  <a:srgbClr val="008080"/>
                </a:solidFill>
              </a:rPr>
              <a:t>arwyddion</a:t>
            </a:r>
            <a:r>
              <a:rPr lang="en-GB" sz="4400" dirty="0">
                <a:solidFill>
                  <a:srgbClr val="008080"/>
                </a:solidFill>
              </a:rPr>
              <a:t> a </a:t>
            </a:r>
            <a:r>
              <a:rPr lang="en-GB" sz="4400" dirty="0" err="1">
                <a:solidFill>
                  <a:srgbClr val="008080"/>
                </a:solidFill>
              </a:rPr>
              <a:t>negeseuon</a:t>
            </a:r>
            <a:r>
              <a:rPr lang="en-GB" sz="4400" dirty="0">
                <a:solidFill>
                  <a:srgbClr val="008080"/>
                </a:solidFill>
              </a:rPr>
              <a:t> Facebook yr </a:t>
            </a:r>
            <a:r>
              <a:rPr lang="en-GB" sz="4400" dirty="0" err="1">
                <a:solidFill>
                  <a:srgbClr val="008080"/>
                </a:solidFill>
              </a:rPr>
              <a:t>ysgol</a:t>
            </a:r>
            <a:r>
              <a:rPr lang="en-GB" sz="4400" dirty="0">
                <a:solidFill>
                  <a:srgbClr val="008080"/>
                </a:solidFill>
              </a:rPr>
              <a:t> </a:t>
            </a:r>
            <a:r>
              <a:rPr lang="en-GB" sz="4400" dirty="0" err="1">
                <a:solidFill>
                  <a:srgbClr val="008080"/>
                </a:solidFill>
              </a:rPr>
              <a:t>i</a:t>
            </a:r>
            <a:r>
              <a:rPr lang="en-GB" sz="4400" dirty="0">
                <a:solidFill>
                  <a:srgbClr val="008080"/>
                </a:solidFill>
              </a:rPr>
              <a:t> </a:t>
            </a:r>
            <a:r>
              <a:rPr lang="en-GB" sz="4400" dirty="0" err="1">
                <a:solidFill>
                  <a:srgbClr val="008080"/>
                </a:solidFill>
              </a:rPr>
              <a:t>gyd</a:t>
            </a:r>
            <a:r>
              <a:rPr lang="en-GB" sz="4400" dirty="0">
                <a:solidFill>
                  <a:srgbClr val="008080"/>
                </a:solidFill>
              </a:rPr>
              <a:t> </a:t>
            </a:r>
            <a:r>
              <a:rPr lang="en-GB" sz="4400" dirty="0" err="1">
                <a:solidFill>
                  <a:srgbClr val="008080"/>
                </a:solidFill>
              </a:rPr>
              <a:t>yn</a:t>
            </a:r>
            <a:r>
              <a:rPr lang="en-GB" sz="4400" dirty="0">
                <a:solidFill>
                  <a:srgbClr val="008080"/>
                </a:solidFill>
              </a:rPr>
              <a:t> </a:t>
            </a:r>
            <a:r>
              <a:rPr lang="en-GB" sz="4400" dirty="0" err="1">
                <a:solidFill>
                  <a:srgbClr val="008080"/>
                </a:solidFill>
              </a:rPr>
              <a:t>uniaith</a:t>
            </a:r>
            <a:r>
              <a:rPr lang="en-GB" sz="4400" dirty="0">
                <a:solidFill>
                  <a:srgbClr val="008080"/>
                </a:solidFill>
              </a:rPr>
              <a:t> </a:t>
            </a:r>
            <a:r>
              <a:rPr lang="en-GB" sz="4400" dirty="0" err="1">
                <a:solidFill>
                  <a:srgbClr val="008080"/>
                </a:solidFill>
              </a:rPr>
              <a:t>Saesneg</a:t>
            </a:r>
            <a:r>
              <a:rPr lang="en-GB" sz="4400" dirty="0">
                <a:solidFill>
                  <a:srgbClr val="008080"/>
                </a:solidFill>
              </a:rPr>
              <a:t>. </a:t>
            </a:r>
            <a:br>
              <a:rPr lang="en-GB" dirty="0">
                <a:solidFill>
                  <a:srgbClr val="008080"/>
                </a:solidFill>
              </a:rPr>
            </a:br>
            <a:br>
              <a:rPr lang="en-GB" dirty="0">
                <a:solidFill>
                  <a:srgbClr val="008080"/>
                </a:solidFill>
              </a:rPr>
            </a:br>
            <a:r>
              <a:rPr lang="en-GB" sz="4400" dirty="0" err="1">
                <a:solidFill>
                  <a:srgbClr val="008080"/>
                </a:solidFill>
              </a:rPr>
              <a:t>Ysgrifennwch</a:t>
            </a:r>
            <a:r>
              <a:rPr lang="en-GB" sz="4400" dirty="0">
                <a:solidFill>
                  <a:srgbClr val="008080"/>
                </a:solidFill>
              </a:rPr>
              <a:t> e-</a:t>
            </a:r>
            <a:r>
              <a:rPr lang="en-GB" sz="4400" dirty="0" err="1">
                <a:solidFill>
                  <a:srgbClr val="008080"/>
                </a:solidFill>
              </a:rPr>
              <a:t>bost</a:t>
            </a:r>
            <a:r>
              <a:rPr lang="en-GB" sz="4400" dirty="0">
                <a:solidFill>
                  <a:srgbClr val="008080"/>
                </a:solidFill>
              </a:rPr>
              <a:t> at </a:t>
            </a:r>
            <a:r>
              <a:rPr lang="en-GB" sz="4400" dirty="0" err="1">
                <a:solidFill>
                  <a:srgbClr val="008080"/>
                </a:solidFill>
              </a:rPr>
              <a:t>eich</a:t>
            </a:r>
            <a:r>
              <a:rPr lang="en-GB" sz="4400" dirty="0">
                <a:solidFill>
                  <a:srgbClr val="008080"/>
                </a:solidFill>
              </a:rPr>
              <a:t> </a:t>
            </a:r>
            <a:r>
              <a:rPr lang="en-GB" sz="4400" dirty="0" err="1">
                <a:solidFill>
                  <a:srgbClr val="008080"/>
                </a:solidFill>
              </a:rPr>
              <a:t>pennaeth</a:t>
            </a:r>
            <a:r>
              <a:rPr lang="en-GB" sz="4400" dirty="0">
                <a:solidFill>
                  <a:srgbClr val="008080"/>
                </a:solidFill>
              </a:rPr>
              <a:t> </a:t>
            </a:r>
            <a:r>
              <a:rPr lang="en-GB" sz="4400" dirty="0" err="1">
                <a:solidFill>
                  <a:srgbClr val="008080"/>
                </a:solidFill>
              </a:rPr>
              <a:t>yn</a:t>
            </a:r>
            <a:r>
              <a:rPr lang="en-GB" sz="4400" dirty="0">
                <a:solidFill>
                  <a:srgbClr val="008080"/>
                </a:solidFill>
              </a:rPr>
              <a:t> </a:t>
            </a:r>
            <a:r>
              <a:rPr lang="en-GB" sz="4400" dirty="0" err="1">
                <a:solidFill>
                  <a:srgbClr val="008080"/>
                </a:solidFill>
              </a:rPr>
              <a:t>ei</a:t>
            </a:r>
            <a:r>
              <a:rPr lang="en-GB" sz="4400" dirty="0">
                <a:solidFill>
                  <a:srgbClr val="008080"/>
                </a:solidFill>
              </a:rPr>
              <a:t> b/</a:t>
            </a:r>
            <a:r>
              <a:rPr lang="en-GB" sz="4400" dirty="0" err="1">
                <a:solidFill>
                  <a:srgbClr val="008080"/>
                </a:solidFill>
              </a:rPr>
              <a:t>pherswadio</a:t>
            </a:r>
            <a:r>
              <a:rPr lang="en-GB" sz="4400" dirty="0">
                <a:solidFill>
                  <a:srgbClr val="008080"/>
                </a:solidFill>
              </a:rPr>
              <a:t> </a:t>
            </a:r>
            <a:r>
              <a:rPr lang="en-GB" sz="4400" dirty="0" err="1">
                <a:solidFill>
                  <a:srgbClr val="008080"/>
                </a:solidFill>
              </a:rPr>
              <a:t>i</a:t>
            </a:r>
            <a:r>
              <a:rPr lang="en-GB" sz="4400" dirty="0">
                <a:solidFill>
                  <a:srgbClr val="008080"/>
                </a:solidFill>
              </a:rPr>
              <a:t> </a:t>
            </a:r>
            <a:r>
              <a:rPr lang="en-GB" sz="4400" dirty="0" err="1">
                <a:solidFill>
                  <a:srgbClr val="008080"/>
                </a:solidFill>
              </a:rPr>
              <a:t>greu</a:t>
            </a:r>
            <a:r>
              <a:rPr lang="en-GB" sz="4400" dirty="0">
                <a:solidFill>
                  <a:srgbClr val="008080"/>
                </a:solidFill>
              </a:rPr>
              <a:t> </a:t>
            </a:r>
            <a:r>
              <a:rPr lang="en-GB" sz="4400" dirty="0" err="1">
                <a:solidFill>
                  <a:srgbClr val="008080"/>
                </a:solidFill>
              </a:rPr>
              <a:t>popeth</a:t>
            </a:r>
            <a:r>
              <a:rPr lang="en-GB" sz="4400" dirty="0">
                <a:solidFill>
                  <a:srgbClr val="008080"/>
                </a:solidFill>
              </a:rPr>
              <a:t> </a:t>
            </a:r>
            <a:r>
              <a:rPr lang="en-GB" sz="4400" dirty="0" err="1">
                <a:solidFill>
                  <a:srgbClr val="008080"/>
                </a:solidFill>
              </a:rPr>
              <a:t>yn</a:t>
            </a:r>
            <a:r>
              <a:rPr lang="en-GB" sz="4400" dirty="0">
                <a:solidFill>
                  <a:srgbClr val="008080"/>
                </a:solidFill>
              </a:rPr>
              <a:t> </a:t>
            </a:r>
            <a:r>
              <a:rPr lang="en-GB" sz="4400" dirty="0" err="1">
                <a:solidFill>
                  <a:srgbClr val="008080"/>
                </a:solidFill>
              </a:rPr>
              <a:t>ddwyieithog</a:t>
            </a:r>
            <a:r>
              <a:rPr lang="en-GB" sz="4400" dirty="0">
                <a:solidFill>
                  <a:srgbClr val="008080"/>
                </a:solidFill>
              </a:rPr>
              <a:t>. 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8DC6C30-C652-2713-A828-7A08A5642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38482444-C8D8-C2C4-6B43-0941EBFFC8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AA624BF-0414-5C73-F578-E5BE2E5E8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2EA979F-4AE1-0906-7A74-96C492C7F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B78F349A-6C9B-6F5E-AEBB-0980B3AA1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B9BD0F71-0963-1C2D-566A-1746D2BCF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D2D712ED-DB26-8DAC-7BA5-E237FD5DD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FB6CEA-4F04-6A05-C3A2-3773A0653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4690" y="-90279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19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DC031F-C78F-A465-E752-6CD4E2613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72" y="169115"/>
            <a:ext cx="5934508" cy="6428329"/>
          </a:xfrm>
          <a:prstGeom prst="rect">
            <a:avLst/>
          </a:prstGeom>
          <a:ln w="57150">
            <a:solidFill>
              <a:srgbClr val="008080"/>
            </a:solidFill>
          </a:ln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777116D1-31F9-889A-78F1-6A83B8C5A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762120-9531-A2C5-DC71-1FF27D40F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1370" y="-260556"/>
            <a:ext cx="6858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BA7ECDF-4E3D-5314-40DD-CA84CC6ABDAD}"/>
              </a:ext>
            </a:extLst>
          </p:cNvPr>
          <p:cNvSpPr txBox="1"/>
          <p:nvPr/>
        </p:nvSpPr>
        <p:spPr>
          <a:xfrm>
            <a:off x="8497527" y="3670110"/>
            <a:ext cx="3775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Iaith </a:t>
            </a:r>
            <a:r>
              <a:rPr lang="en-GB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ffurfiol</a:t>
            </a:r>
            <a:endParaRPr lang="en-GB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0844E0-9D7D-CB37-9CF5-F696A7FD632D}"/>
              </a:ext>
            </a:extLst>
          </p:cNvPr>
          <p:cNvSpPr txBox="1"/>
          <p:nvPr/>
        </p:nvSpPr>
        <p:spPr>
          <a:xfrm>
            <a:off x="10175159" y="2774267"/>
            <a:ext cx="3775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Cwestiynau</a:t>
            </a:r>
            <a:endParaRPr lang="en-GB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220F66-6A19-50AC-AFF9-FB2ABA305E88}"/>
              </a:ext>
            </a:extLst>
          </p:cNvPr>
          <p:cNvSpPr txBox="1"/>
          <p:nvPr/>
        </p:nvSpPr>
        <p:spPr>
          <a:xfrm>
            <a:off x="7098889" y="3297988"/>
            <a:ext cx="26078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Idiomau</a:t>
            </a:r>
            <a:endParaRPr lang="en-GB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EE8BC8-CFB0-20CE-B052-2BFE6CEC633A}"/>
              </a:ext>
            </a:extLst>
          </p:cNvPr>
          <p:cNvSpPr txBox="1"/>
          <p:nvPr/>
        </p:nvSpPr>
        <p:spPr>
          <a:xfrm>
            <a:off x="10175159" y="3314816"/>
            <a:ext cx="65728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Ansoddeiriau</a:t>
            </a:r>
            <a:endParaRPr lang="en-GB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1A19EC-B318-4F26-C859-7F233994D29B}"/>
              </a:ext>
            </a:extLst>
          </p:cNvPr>
          <p:cNvSpPr txBox="1"/>
          <p:nvPr/>
        </p:nvSpPr>
        <p:spPr>
          <a:xfrm>
            <a:off x="7229517" y="4229674"/>
            <a:ext cx="20953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Ailadrodd</a:t>
            </a:r>
            <a:endParaRPr lang="en-GB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D900E1-2630-0DDA-81E2-D33BB98F8F52}"/>
              </a:ext>
            </a:extLst>
          </p:cNvPr>
          <p:cNvSpPr txBox="1"/>
          <p:nvPr/>
        </p:nvSpPr>
        <p:spPr>
          <a:xfrm>
            <a:off x="10008627" y="4220604"/>
            <a:ext cx="65728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Rhestru</a:t>
            </a:r>
            <a:r>
              <a:rPr lang="en-GB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86AF2D-7D30-84FA-BC15-B89366A586EB}"/>
              </a:ext>
            </a:extLst>
          </p:cNvPr>
          <p:cNvSpPr txBox="1"/>
          <p:nvPr/>
        </p:nvSpPr>
        <p:spPr>
          <a:xfrm>
            <a:off x="7715732" y="4835896"/>
            <a:ext cx="65728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Trefnus</a:t>
            </a:r>
            <a:r>
              <a:rPr lang="en-GB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en-GB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e.e.</a:t>
            </a:r>
            <a:r>
              <a:rPr lang="en-GB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Yn </a:t>
            </a:r>
            <a:r>
              <a:rPr lang="en-GB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gyntaf</a:t>
            </a:r>
            <a:r>
              <a:rPr lang="en-GB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Yn ail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4A31A7-8BC2-8FE3-DF9C-EC7F5359AF54}"/>
              </a:ext>
            </a:extLst>
          </p:cNvPr>
          <p:cNvSpPr txBox="1"/>
          <p:nvPr/>
        </p:nvSpPr>
        <p:spPr>
          <a:xfrm>
            <a:off x="6717502" y="2753774"/>
            <a:ext cx="2476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Geirfa</a:t>
            </a:r>
            <a:r>
              <a:rPr lang="en-GB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en-GB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mynegi</a:t>
            </a:r>
            <a:r>
              <a:rPr lang="en-GB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barn</a:t>
            </a:r>
          </a:p>
        </p:txBody>
      </p:sp>
    </p:spTree>
    <p:extLst>
      <p:ext uri="{BB962C8B-B14F-4D97-AF65-F5344CB8AC3E}">
        <p14:creationId xmlns:p14="http://schemas.microsoft.com/office/powerpoint/2010/main" val="263170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35F4D3-22F3-6275-0BAB-2D1C7FE66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22F9C6-0564-AB65-66A1-F3C2014FF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rgbClr val="008080"/>
                </a:solidFill>
              </a:rPr>
              <a:t>Paratowch</a:t>
            </a:r>
            <a:r>
              <a:rPr lang="en-GB" dirty="0">
                <a:solidFill>
                  <a:srgbClr val="008080"/>
                </a:solidFill>
              </a:rPr>
              <a:t> </a:t>
            </a:r>
            <a:r>
              <a:rPr lang="en-GB" dirty="0" err="1">
                <a:solidFill>
                  <a:srgbClr val="008080"/>
                </a:solidFill>
              </a:rPr>
              <a:t>ar</a:t>
            </a:r>
            <a:r>
              <a:rPr lang="en-GB" dirty="0">
                <a:solidFill>
                  <a:srgbClr val="008080"/>
                </a:solidFill>
              </a:rPr>
              <a:t> </a:t>
            </a:r>
            <a:r>
              <a:rPr lang="en-GB" dirty="0" err="1">
                <a:solidFill>
                  <a:srgbClr val="008080"/>
                </a:solidFill>
              </a:rPr>
              <a:t>gyfer</a:t>
            </a:r>
            <a:r>
              <a:rPr lang="en-GB" dirty="0">
                <a:solidFill>
                  <a:srgbClr val="008080"/>
                </a:solidFill>
              </a:rPr>
              <a:t> </a:t>
            </a:r>
            <a:r>
              <a:rPr lang="en-GB" dirty="0" err="1">
                <a:solidFill>
                  <a:srgbClr val="008080"/>
                </a:solidFill>
              </a:rPr>
              <a:t>ysgrifennu</a:t>
            </a:r>
            <a:r>
              <a:rPr lang="en-GB" dirty="0">
                <a:solidFill>
                  <a:srgbClr val="008080"/>
                </a:solidFill>
              </a:rPr>
              <a:t> </a:t>
            </a:r>
            <a:r>
              <a:rPr lang="en-GB" dirty="0" err="1">
                <a:solidFill>
                  <a:srgbClr val="008080"/>
                </a:solidFill>
              </a:rPr>
              <a:t>eich</a:t>
            </a:r>
            <a:r>
              <a:rPr lang="en-GB" dirty="0">
                <a:solidFill>
                  <a:srgbClr val="008080"/>
                </a:solidFill>
              </a:rPr>
              <a:t> e-</a:t>
            </a:r>
            <a:r>
              <a:rPr lang="en-GB" dirty="0" err="1">
                <a:solidFill>
                  <a:srgbClr val="008080"/>
                </a:solidFill>
              </a:rPr>
              <a:t>bost</a:t>
            </a:r>
            <a:endParaRPr lang="en-GB" dirty="0">
              <a:solidFill>
                <a:srgbClr val="008080"/>
              </a:solidFill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89E7FDC0-66B8-341A-27D1-AA0752A22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C49A64-561F-A386-513C-C54AB9BDC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3055" y="164836"/>
            <a:ext cx="6347771" cy="634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3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8E0C7F-2952-3329-4AF7-6F878B8FB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DA96C3B8-64CC-D30F-6717-88E6D875F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E9196B41-14BD-3D3A-647A-CFD6F33EF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259" y="165631"/>
            <a:ext cx="11188493" cy="3683353"/>
          </a:xfrm>
          <a:prstGeom prst="rect">
            <a:avLst/>
          </a:prstGeom>
          <a:solidFill>
            <a:srgbClr val="92D050"/>
          </a:solidFill>
          <a:ln w="19050">
            <a:solidFill>
              <a:srgbClr val="00817E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Pam </a:t>
            </a:r>
            <a:r>
              <a:rPr lang="en-GB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dylid</a:t>
            </a:r>
            <a:r>
              <a:rPr lang="en-GB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ysgrifennu</a:t>
            </a:r>
            <a:r>
              <a:rPr lang="en-GB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posteri</a:t>
            </a:r>
            <a:r>
              <a:rPr lang="en-GB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</a:t>
            </a:r>
            <a:r>
              <a:rPr lang="en-GB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arwyddion</a:t>
            </a:r>
            <a:r>
              <a:rPr lang="en-GB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</a:t>
            </a:r>
            <a:r>
              <a:rPr lang="en-GB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negeseuon</a:t>
            </a:r>
            <a:r>
              <a:rPr lang="en-GB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Facebook </a:t>
            </a:r>
            <a:r>
              <a:rPr lang="en-GB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yn</a:t>
            </a:r>
            <a:r>
              <a:rPr lang="en-GB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ddwyieithog</a:t>
            </a:r>
            <a:r>
              <a:rPr lang="en-GB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?</a:t>
            </a:r>
            <a:endParaRPr lang="en-GB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AEE457C0-54E2-9369-571E-4116F5B0D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259" y="3845809"/>
            <a:ext cx="3628745" cy="3012191"/>
          </a:xfrm>
          <a:prstGeom prst="rect">
            <a:avLst/>
          </a:prstGeom>
          <a:solidFill>
            <a:srgbClr val="008080"/>
          </a:solidFill>
          <a:ln w="1905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Geirfa</a:t>
            </a:r>
            <a:r>
              <a:rPr lang="en-GB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b="1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en-GB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ynegi</a:t>
            </a:r>
            <a:r>
              <a:rPr lang="en-GB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</a:t>
            </a:r>
            <a:r>
              <a:rPr lang="en-GB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arn</a:t>
            </a:r>
            <a:endParaRPr lang="en-GB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47F0B46E-8F20-8123-40C5-FB4DD092A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005" y="3848984"/>
            <a:ext cx="3774556" cy="3012191"/>
          </a:xfrm>
          <a:prstGeom prst="rect">
            <a:avLst/>
          </a:prstGeom>
          <a:solidFill>
            <a:srgbClr val="008080"/>
          </a:solidFill>
          <a:ln w="1905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Idiomau</a:t>
            </a:r>
            <a:endParaRPr lang="en-GB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5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en-GB" sz="1500" b="1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Cael </a:t>
            </a:r>
            <a:r>
              <a:rPr lang="en-GB" sz="1500" kern="10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llond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500" kern="10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bol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Byth a </a:t>
            </a:r>
            <a:r>
              <a:rPr lang="en-GB" sz="1500" kern="10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beunydd</a:t>
            </a:r>
            <a:endParaRPr lang="en-GB" sz="15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Heb os nac oni bai </a:t>
            </a:r>
            <a:endParaRPr lang="en-GB" sz="15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500" kern="10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Cenedl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500" kern="10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heb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500" kern="10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iaith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500" kern="10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yw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500" kern="10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cenedl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500" kern="10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heb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500" kern="10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galon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500" kern="10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Gorau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po </a:t>
            </a:r>
            <a:r>
              <a:rPr lang="en-GB" sz="1500" kern="10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gynta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500" kern="10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Mae’n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hen </a:t>
            </a:r>
            <a:r>
              <a:rPr lang="en-GB" sz="1500" kern="10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bryd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en-GB" sz="15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Does dim </a:t>
            </a:r>
            <a:r>
              <a:rPr lang="en-GB" sz="1500" kern="10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dwywaith</a:t>
            </a:r>
            <a:endParaRPr lang="en-GB" sz="15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CB6A28F3-3FEE-BA1A-A4B7-2C6023014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5562" y="3846292"/>
            <a:ext cx="3785189" cy="3014912"/>
          </a:xfrm>
          <a:prstGeom prst="rect">
            <a:avLst/>
          </a:prstGeom>
          <a:solidFill>
            <a:srgbClr val="008080"/>
          </a:solidFill>
          <a:ln w="19050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Ansoddeiriau</a:t>
            </a:r>
            <a:endParaRPr lang="en-GB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C00794-E446-F174-AA76-69A3492876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1" t="8691" r="10532" b="7462"/>
          <a:stretch>
            <a:fillRect/>
          </a:stretch>
        </p:blipFill>
        <p:spPr bwMode="auto">
          <a:xfrm>
            <a:off x="10670765" y="253999"/>
            <a:ext cx="781050" cy="8058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27100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F3EA61-4EC3-D3D0-0192-1114C4208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8CB7F157-A13E-DF33-41F6-5C05A9B84B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6CCB2C-CDD1-C1E6-B5A1-366AFB2E62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8080"/>
                </a:solidFill>
              </a:rPr>
              <a:t>Dewiswch </a:t>
            </a:r>
            <a:r>
              <a:rPr lang="en-GB" dirty="0" err="1">
                <a:solidFill>
                  <a:srgbClr val="008080"/>
                </a:solidFill>
              </a:rPr>
              <a:t>rif</a:t>
            </a:r>
            <a:r>
              <a:rPr lang="en-GB" dirty="0">
                <a:solidFill>
                  <a:srgbClr val="008080"/>
                </a:solidFill>
              </a:rPr>
              <a:t> ac </a:t>
            </a:r>
            <a:r>
              <a:rPr lang="en-GB" dirty="0" err="1">
                <a:solidFill>
                  <a:srgbClr val="008080"/>
                </a:solidFill>
              </a:rPr>
              <a:t>ateb</a:t>
            </a:r>
            <a:r>
              <a:rPr lang="en-GB" dirty="0">
                <a:solidFill>
                  <a:srgbClr val="008080"/>
                </a:solidFill>
              </a:rPr>
              <a:t> y </a:t>
            </a:r>
            <a:r>
              <a:rPr lang="en-GB" dirty="0" err="1">
                <a:solidFill>
                  <a:srgbClr val="008080"/>
                </a:solidFill>
              </a:rPr>
              <a:t>cwestiwn</a:t>
            </a:r>
            <a:endParaRPr lang="en-GB" dirty="0">
              <a:solidFill>
                <a:srgbClr val="008080"/>
              </a:solidFill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CD4FD95-EEE1-1B98-E987-3FF2B38BF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A0625367-2498-77A9-FC78-11732CCA2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F07F6D24-DC72-1650-D290-56F522468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0D04B0F1-CAE3-0970-DEBD-EFE9F0913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DABFB310-FF2B-D023-52E5-EE065E898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461734-D944-8C3B-2FF7-B98A9892F8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925F383D-B605-3928-442D-CD9AE41D6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1F84635E-8A0E-890E-F942-966BAAA807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83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6657AE1C-10B1-6D7A-5754-10569C133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7711A47-DA90-3506-C789-BB5AC5FBF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F2F67E4D-8173-B485-CD88-F91936C0F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5C96F1BE-A1EF-E138-0DF6-B0A87811E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065693E1-5E95-6A30-3176-43D76135B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74491B99-B8EA-FE04-3474-9D5E463EB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5132" name="Text Box 12">
            <a:extLst>
              <a:ext uri="{FF2B5EF4-FFF2-40B4-BE49-F238E27FC236}">
                <a16:creationId xmlns:a16="http://schemas.microsoft.com/office/drawing/2014/main" id="{FA3ECAC7-F6ED-81A3-2C6C-5FFD0FAC1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B0A3764-3A3D-0DB5-FEA6-880956412E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solidFill>
                  <a:srgbClr val="FFFFCC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CD6AAE4A-3BD9-7C28-4C4B-EC618B766F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57879" y="365125"/>
            <a:ext cx="8229600" cy="4324350"/>
          </a:xfrm>
        </p:spPr>
        <p:txBody>
          <a:bodyPr/>
          <a:lstStyle/>
          <a:p>
            <a:pPr algn="ctr">
              <a:buFontTx/>
              <a:buNone/>
            </a:pP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Beth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ydy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MPLl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e-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bost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perswadiol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13BA7-F791-8C6C-7C82-46A086AD5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018732AB-78E3-19D1-8AF1-DE8D3B846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9FAD0F6-1D26-5BD1-9AB7-7226E87C8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43A0E11E-A730-B2AE-94FD-F654319DE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3364FFD4-3BDD-962C-DF99-3F54A9916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AD154E6F-5C9B-20AA-24E7-47E672C45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D5785FE0-8707-B320-2C62-4F7229035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F2F975C9-D9F3-40F2-ED9B-D70854F75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1039944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CF5DB6E-51C3-EAFD-6F53-56BA77FFDD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5188" y="620713"/>
            <a:ext cx="7772400" cy="1143000"/>
          </a:xfrm>
        </p:spPr>
        <p:txBody>
          <a:bodyPr/>
          <a:lstStyle/>
          <a:p>
            <a:r>
              <a:rPr lang="en-GB" altLang="en-US">
                <a:solidFill>
                  <a:srgbClr val="FFFFCC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9F7D3901-28AA-2D6E-179B-308029B8A1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2788" y="1844676"/>
            <a:ext cx="9229498" cy="2930525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en-GB" altLang="en-US" sz="6600" dirty="0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Yn y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wers</a:t>
            </a:r>
            <a:r>
              <a:rPr lang="en-GB" altLang="en-US" sz="6600" dirty="0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heddiw</a:t>
            </a:r>
            <a:r>
              <a:rPr lang="en-GB" altLang="en-US" sz="6600" dirty="0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,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dysgais</a:t>
            </a:r>
            <a:r>
              <a:rPr lang="en-GB" altLang="en-US" sz="6600" dirty="0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 </a:t>
            </a:r>
            <a:r>
              <a:rPr lang="en-GB" altLang="en-US" sz="6600" dirty="0">
                <a:solidFill>
                  <a:schemeClr val="bg1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____________________.</a:t>
            </a:r>
            <a:endParaRPr lang="en-GB" altLang="en-US" sz="6600" dirty="0">
              <a:solidFill>
                <a:srgbClr val="008080"/>
              </a:solidFill>
              <a:latin typeface="+mj-lt"/>
              <a:ea typeface="Cascadia Mono ExtraLight" panose="020B0609020000020004" pitchFamily="49" charset="0"/>
              <a:cs typeface="Cascadia Mono ExtraLight" panose="020B0609020000020004" pitchFamily="49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4B4FB-8F88-4998-F71B-C59CA4BE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559F805A-F9FB-E780-6636-1E0C5883B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8947CA8-B0DC-12AD-7EAA-710E30CFA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F2D25214-7574-55C6-155E-2F7EE2AE6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DA4DD9CE-231A-56F8-DEA8-86E6D55F8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DE6DE220-0206-ECEF-C17E-9BA7143CB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C1FEF1AC-AF32-BC2F-AE0E-7B41814E3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D769F37A-4E02-DC7E-B2F2-4A9B673EE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931077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75B87BD-5473-C76A-CCCF-BE7BF3971D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79650" y="620713"/>
            <a:ext cx="7772400" cy="1143000"/>
          </a:xfrm>
        </p:spPr>
        <p:txBody>
          <a:bodyPr/>
          <a:lstStyle/>
          <a:p>
            <a:r>
              <a:rPr lang="en-GB" altLang="en-US">
                <a:solidFill>
                  <a:srgbClr val="FFFFCC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BDEE13B5-000E-0F1F-1BFE-89CAAF766C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30426" y="2084388"/>
            <a:ext cx="7548563" cy="28829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Cyn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i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mi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gyrraedd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y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wers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,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doeddwn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i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ddim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yn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gwybod</a:t>
            </a: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________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655DB-EE43-F628-0F21-77C12E7BF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0B40F9E6-DB2C-62B5-7B8C-C734FA979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D23BDAE-8FA4-D400-02E1-A60B5451A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A13E969-5333-960F-BF36-62EC9BD22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EB0A5A7C-3787-6780-188B-546D4D482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6B542DF0-97D6-EB29-DCA0-C45E66694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1171AA29-0DC0-C0E2-3B72-BDF9C58E5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1D807E0B-FA29-8647-E9A3-40BC71C8A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14800907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EC17FB8-9FB1-048C-D4DA-5A69E9DD2E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5188" y="765175"/>
            <a:ext cx="7772400" cy="1143000"/>
          </a:xfrm>
        </p:spPr>
        <p:txBody>
          <a:bodyPr/>
          <a:lstStyle/>
          <a:p>
            <a:r>
              <a:rPr lang="en-GB" altLang="en-US">
                <a:solidFill>
                  <a:srgbClr val="FFFFCC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CC2389-1348-ECC2-C275-61C4A6EC57C7}"/>
              </a:ext>
            </a:extLst>
          </p:cNvPr>
          <p:cNvSpPr txBox="1"/>
          <p:nvPr/>
        </p:nvSpPr>
        <p:spPr>
          <a:xfrm>
            <a:off x="3191102" y="182588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en-GB" altLang="en-US" sz="6000" dirty="0">
                <a:solidFill>
                  <a:srgbClr val="008080"/>
                </a:solidFill>
                <a:latin typeface="+mj-lt"/>
              </a:rPr>
              <a:t>Beth </a:t>
            </a:r>
            <a:r>
              <a:rPr lang="en-GB" altLang="en-US" sz="6000" dirty="0" err="1">
                <a:solidFill>
                  <a:srgbClr val="008080"/>
                </a:solidFill>
                <a:latin typeface="+mj-lt"/>
              </a:rPr>
              <a:t>ydy</a:t>
            </a:r>
            <a:r>
              <a:rPr lang="en-GB" altLang="en-US" sz="60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000" dirty="0" err="1">
                <a:solidFill>
                  <a:srgbClr val="008080"/>
                </a:solidFill>
                <a:latin typeface="+mj-lt"/>
              </a:rPr>
              <a:t>cyfieithu</a:t>
            </a:r>
            <a:r>
              <a:rPr lang="en-GB" altLang="en-US" sz="6000" dirty="0">
                <a:solidFill>
                  <a:srgbClr val="008080"/>
                </a:solidFill>
                <a:latin typeface="+mj-lt"/>
              </a:rPr>
              <a:t>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4FE29-DCBE-7F2D-ED7B-8F7D17101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24CAC6FF-B05B-550D-9A87-5892BDE2A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D6FEB51-9F3F-A7E3-72E1-E2FE510B9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5005BCB1-92E4-5B99-4808-39564CACF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3FE7ECDD-7CD2-F770-F8AE-9B0CF69E8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84C080D4-94ED-B36C-74C7-B1447C498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C638D19E-67EC-DA82-E2DE-F0DA1BACE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3BFCAFFB-8A06-1814-D26C-8894DFB10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6554972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0BFB82C-5868-3FFB-DC36-41A8E309C7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413" y="249238"/>
            <a:ext cx="7772400" cy="1143000"/>
          </a:xfrm>
        </p:spPr>
        <p:txBody>
          <a:bodyPr/>
          <a:lstStyle/>
          <a:p>
            <a:r>
              <a:rPr lang="en-GB" altLang="en-US" dirty="0">
                <a:solidFill>
                  <a:srgbClr val="FFFFCC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6D73FF3-8E3F-8952-4BE5-0D5137FCDB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327943"/>
            <a:ext cx="12453257" cy="4202113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GB" altLang="en-US" sz="5000" dirty="0">
                <a:solidFill>
                  <a:srgbClr val="008080"/>
                </a:solidFill>
                <a:latin typeface="+mj-lt"/>
              </a:rPr>
              <a:t>Pam </a:t>
            </a:r>
            <a:r>
              <a:rPr lang="en-GB" altLang="en-US" sz="5000" dirty="0" err="1">
                <a:solidFill>
                  <a:srgbClr val="008080"/>
                </a:solidFill>
                <a:latin typeface="+mj-lt"/>
              </a:rPr>
              <a:t>fod</a:t>
            </a:r>
            <a:r>
              <a:rPr lang="en-GB" altLang="en-US" sz="50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5000" dirty="0" err="1">
                <a:solidFill>
                  <a:srgbClr val="008080"/>
                </a:solidFill>
                <a:latin typeface="+mj-lt"/>
              </a:rPr>
              <a:t>cyfieithu’n</a:t>
            </a:r>
            <a:r>
              <a:rPr lang="en-GB" altLang="en-US" sz="50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5000" dirty="0" err="1">
                <a:solidFill>
                  <a:srgbClr val="008080"/>
                </a:solidFill>
                <a:latin typeface="+mj-lt"/>
              </a:rPr>
              <a:t>bwysig</a:t>
            </a:r>
            <a:r>
              <a:rPr lang="en-GB" altLang="en-US" sz="5000" dirty="0">
                <a:solidFill>
                  <a:srgbClr val="008080"/>
                </a:solidFill>
                <a:latin typeface="+mj-lt"/>
              </a:rPr>
              <a:t>?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GB" altLang="en-US" sz="5000" dirty="0">
              <a:solidFill>
                <a:srgbClr val="008080"/>
              </a:solidFill>
              <a:latin typeface="+mj-lt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5000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BE007-D0AA-FE85-1D31-6F1EA526A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F51AAD03-E1DA-FD19-B8FF-5F0016BB0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ED32CFA-E499-AA2A-BE28-5BCC88123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BF6451C6-3E19-5AD8-19F3-66F041599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2B17557A-63AA-30C0-4912-9BAAE5AD0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A9524224-81DE-4EF8-84F9-13B5C17A4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AEC14A8E-3083-2FB3-DA0A-6537AE58B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F3153CB7-9BA0-BB50-94A9-C6816DB7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28679090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5D950B3-033A-F7A8-1E20-A772B11B34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03388" y="476250"/>
            <a:ext cx="7772400" cy="1143000"/>
          </a:xfrm>
        </p:spPr>
        <p:txBody>
          <a:bodyPr/>
          <a:lstStyle/>
          <a:p>
            <a:r>
              <a:rPr lang="en-GB" altLang="en-US">
                <a:solidFill>
                  <a:srgbClr val="FFFFCC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A999DC9-04D7-0E19-F6F1-FF67B8A13E1B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1327943"/>
            <a:ext cx="12453257" cy="42021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en-GB" altLang="en-US" sz="5000" dirty="0" err="1">
                <a:solidFill>
                  <a:srgbClr val="008080"/>
                </a:solidFill>
                <a:latin typeface="+mj-lt"/>
              </a:rPr>
              <a:t>Rhowch</a:t>
            </a:r>
            <a:r>
              <a:rPr lang="en-GB" altLang="en-US" sz="50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5000" dirty="0" err="1">
                <a:solidFill>
                  <a:srgbClr val="008080"/>
                </a:solidFill>
                <a:latin typeface="+mj-lt"/>
              </a:rPr>
              <a:t>enghraifft</a:t>
            </a:r>
            <a:r>
              <a:rPr lang="en-GB" altLang="en-US" sz="5000" dirty="0">
                <a:solidFill>
                  <a:srgbClr val="008080"/>
                </a:solidFill>
                <a:latin typeface="+mj-lt"/>
              </a:rPr>
              <a:t> o un o </a:t>
            </a:r>
            <a:r>
              <a:rPr lang="en-GB" altLang="en-US" sz="5000" dirty="0" err="1">
                <a:solidFill>
                  <a:srgbClr val="008080"/>
                </a:solidFill>
                <a:latin typeface="+mj-lt"/>
              </a:rPr>
              <a:t>safonau’r</a:t>
            </a:r>
            <a:r>
              <a:rPr lang="en-GB" altLang="en-US" sz="5000" dirty="0">
                <a:solidFill>
                  <a:srgbClr val="008080"/>
                </a:solidFill>
                <a:latin typeface="+mj-lt"/>
              </a:rPr>
              <a:t> </a:t>
            </a:r>
          </a:p>
          <a:p>
            <a:pPr algn="ctr">
              <a:buFontTx/>
              <a:buNone/>
            </a:pPr>
            <a:r>
              <a:rPr lang="en-GB" altLang="en-US" sz="5000" dirty="0" err="1">
                <a:solidFill>
                  <a:srgbClr val="008080"/>
                </a:solidFill>
                <a:latin typeface="+mj-lt"/>
              </a:rPr>
              <a:t>Gymraeg</a:t>
            </a:r>
            <a:r>
              <a:rPr lang="en-GB" altLang="en-US" sz="5000" dirty="0">
                <a:solidFill>
                  <a:srgbClr val="008080"/>
                </a:solidFill>
                <a:latin typeface="+mj-lt"/>
              </a:rPr>
              <a:t>.</a:t>
            </a:r>
            <a:endParaRPr lang="en-GB" altLang="en-US" sz="5000" dirty="0">
              <a:solidFill>
                <a:schemeClr val="bg1"/>
              </a:solidFill>
              <a:latin typeface="+mj-lt"/>
            </a:endParaRPr>
          </a:p>
          <a:p>
            <a:pPr algn="ctr">
              <a:buFontTx/>
              <a:buNone/>
            </a:pPr>
            <a:endParaRPr lang="en-GB" altLang="en-US" sz="5000" dirty="0">
              <a:solidFill>
                <a:srgbClr val="008080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D37567-AAF4-9ECD-5C64-691EE60B7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5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31414C-3663-486F-CC6C-FBF1CBA90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893572"/>
            <a:ext cx="10905066" cy="507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55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gfen" ma:contentTypeID="0x010100E049DFE3220BE745A671C6B95DB42394" ma:contentTypeVersion="19" ma:contentTypeDescription="Creu dogfen newydd." ma:contentTypeScope="" ma:versionID="8a93ce043294cfff5b01dfb549f0ea36">
  <xsd:schema xmlns:xsd="http://www.w3.org/2001/XMLSchema" xmlns:xs="http://www.w3.org/2001/XMLSchema" xmlns:p="http://schemas.microsoft.com/office/2006/metadata/properties" xmlns:ns2="e9f7de55-66f9-43f9-bee5-ed6220410709" xmlns:ns3="b93271e2-8c88-41bf-9707-0241657e9a65" targetNamespace="http://schemas.microsoft.com/office/2006/metadata/properties" ma:root="true" ma:fieldsID="32f6d9742010bcd0065a838c52f5dd19" ns2:_="" ns3:_="">
    <xsd:import namespace="e9f7de55-66f9-43f9-bee5-ed6220410709"/>
    <xsd:import namespace="b93271e2-8c88-41bf-9707-0241657e9a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f7de55-66f9-43f9-bee5-ed62204107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Tagiau Delwedd" ma:readOnly="false" ma:fieldId="{5cf76f15-5ced-4ddc-b409-7134ff3c332f}" ma:taxonomyMulti="true" ma:sspId="4a5660a1-4c56-4f39-aa44-098b70a074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3271e2-8c88-41bf-9707-0241657e9a6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092b98c3-df01-4087-a501-53cb94793f1a}" ma:internalName="TaxCatchAll" ma:showField="CatchAllData" ma:web="b93271e2-8c88-41bf-9707-0241657e9a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Rhannwyd â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Wedi Rhannu Gyda Manyl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Math o Gynnwys"/>
        <xsd:element ref="dc:title" minOccurs="0" maxOccurs="1" ma:index="4" ma:displayName="Teit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f7de55-66f9-43f9-bee5-ed6220410709">
      <Terms xmlns="http://schemas.microsoft.com/office/infopath/2007/PartnerControls"/>
    </lcf76f155ced4ddcb4097134ff3c332f>
    <TaxCatchAll xmlns="b93271e2-8c88-41bf-9707-0241657e9a65" xsi:nil="true"/>
  </documentManagement>
</p:properties>
</file>

<file path=customXml/itemProps1.xml><?xml version="1.0" encoding="utf-8"?>
<ds:datastoreItem xmlns:ds="http://schemas.openxmlformats.org/officeDocument/2006/customXml" ds:itemID="{680DEE03-AF7C-47F8-B5CC-0BB094231F46}"/>
</file>

<file path=customXml/itemProps2.xml><?xml version="1.0" encoding="utf-8"?>
<ds:datastoreItem xmlns:ds="http://schemas.openxmlformats.org/officeDocument/2006/customXml" ds:itemID="{183B52A8-3138-47E9-827C-06D5FE6FD081}"/>
</file>

<file path=customXml/itemProps3.xml><?xml version="1.0" encoding="utf-8"?>
<ds:datastoreItem xmlns:ds="http://schemas.openxmlformats.org/officeDocument/2006/customXml" ds:itemID="{BE139D70-33EA-4B24-9CCB-EF403464B3AE}"/>
</file>

<file path=docMetadata/LabelInfo.xml><?xml version="1.0" encoding="utf-8"?>
<clbl:labelList xmlns:clbl="http://schemas.microsoft.com/office/2020/mipLabelMetadata">
  <clbl:label id="{a3666724-00ca-41b5-b6fa-015eacb44368}" enabled="1" method="Privileged" siteId="{b6d3492e-0aa1-4a60-840d-b706a96e670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1736</TotalTime>
  <Words>476</Words>
  <Application>Microsoft Office PowerPoint</Application>
  <PresentationFormat>Widescreen</PresentationFormat>
  <Paragraphs>124</Paragraphs>
  <Slides>27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ADLaM Display</vt:lpstr>
      <vt:lpstr>Aptos</vt:lpstr>
      <vt:lpstr>Arial</vt:lpstr>
      <vt:lpstr>Calibri</vt:lpstr>
      <vt:lpstr>Calibri Light</vt:lpstr>
      <vt:lpstr>Comic Sans MS</vt:lpstr>
      <vt:lpstr>Office 2013 - 2022 Theme</vt:lpstr>
      <vt:lpstr>PowerPoint Presentation</vt:lpstr>
      <vt:lpstr> Dysgu pam fod cyfieithu yn bwysig  </vt:lpstr>
      <vt:lpstr>Newid geiriau o un iaith i’r llall  Ffordd o helpu pobl i ddeall ei gilydd  Sgil greadigol</vt:lpstr>
      <vt:lpstr>PowerPoint Presentation</vt:lpstr>
      <vt:lpstr>Cylchwch y sgiliau sydd eu hangen ar gyfieithwyr. </vt:lpstr>
      <vt:lpstr>PowerPoint Presentation</vt:lpstr>
      <vt:lpstr>Cadw’r iaith Gymraeg yn fyw  Mae’n gyfraith yng Nghymru bod gan bobl fynediad at wasanaethau cyhoeddus yn y Gymraeg, e.e. iechyd ac addysg</vt:lpstr>
      <vt:lpstr>Darllenwch y poster ac ateb y cwestiynau</vt:lpstr>
      <vt:lpstr>PowerPoint Presentation</vt:lpstr>
      <vt:lpstr>Mae poster, arwyddion a negeseuon Facebook yr ysgol i gyd yn uniaith Saesneg.   Ysgrifennwch e-bost at eich pennaeth yn ei b/pherswadio i greu popeth yn ddwyieithog. </vt:lpstr>
      <vt:lpstr>PowerPoint Presentation</vt:lpstr>
      <vt:lpstr>Paratowch ar gyfer ysgrifennu eich e-bost</vt:lpstr>
      <vt:lpstr>PowerPoint Presentation</vt:lpstr>
      <vt:lpstr>Dewiswch rif ac ateb y cwestiwn</vt:lpstr>
      <vt:lpstr>PowerPoint Presentation</vt:lpstr>
      <vt:lpstr>1</vt:lpstr>
      <vt:lpstr>PowerPoint Presentation</vt:lpstr>
      <vt:lpstr>5</vt:lpstr>
      <vt:lpstr>PowerPoint Presentation</vt:lpstr>
      <vt:lpstr>6</vt:lpstr>
      <vt:lpstr>PowerPoint Presentation</vt:lpstr>
      <vt:lpstr>2</vt:lpstr>
      <vt:lpstr>PowerPoint Presentation</vt:lpstr>
      <vt:lpstr>4</vt:lpstr>
      <vt:lpstr>PowerPoint Presentation</vt:lpstr>
      <vt:lpstr>3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Teleri Haf</dc:creator>
  <cp:lastModifiedBy>Thomas, Sioned Haf</cp:lastModifiedBy>
  <cp:revision>15</cp:revision>
  <dcterms:created xsi:type="dcterms:W3CDTF">2026-04-21T13:42:11Z</dcterms:created>
  <dcterms:modified xsi:type="dcterms:W3CDTF">2026-09-13T18:32:04Z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Office 2013 - 2022 Theme:8</vt:lpwstr>
  </property>
  <property fmtid="{D5CDD505-2E9C-101B-9397-08002B2CF9AE}" pid="3" name="ClassificationContentMarkingHeaderText">
    <vt:lpwstr>MEWNOL - INTERNAL</vt:lpwstr>
  </property>
  <property fmtid="{D5CDD505-2E9C-101B-9397-08002B2CF9AE}" pid="4" name="ContentTypeId">
    <vt:lpwstr>0x010100E049DFE3220BE745A671C6B95DB42394</vt:lpwstr>
  </property>
</Properties>
</file>